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5"/>
  </p:notesMasterIdLst>
  <p:handoutMasterIdLst>
    <p:handoutMasterId r:id="rId46"/>
  </p:handoutMasterIdLst>
  <p:sldIdLst>
    <p:sldId id="256" r:id="rId2"/>
    <p:sldId id="286" r:id="rId3"/>
    <p:sldId id="348" r:id="rId4"/>
    <p:sldId id="349" r:id="rId5"/>
    <p:sldId id="350" r:id="rId6"/>
    <p:sldId id="351" r:id="rId7"/>
    <p:sldId id="295" r:id="rId8"/>
    <p:sldId id="287" r:id="rId9"/>
    <p:sldId id="297" r:id="rId10"/>
    <p:sldId id="300" r:id="rId11"/>
    <p:sldId id="307" r:id="rId12"/>
    <p:sldId id="321" r:id="rId13"/>
    <p:sldId id="308" r:id="rId14"/>
    <p:sldId id="338" r:id="rId15"/>
    <p:sldId id="309" r:id="rId16"/>
    <p:sldId id="310" r:id="rId17"/>
    <p:sldId id="311" r:id="rId18"/>
    <p:sldId id="322" r:id="rId19"/>
    <p:sldId id="345" r:id="rId20"/>
    <p:sldId id="302" r:id="rId21"/>
    <p:sldId id="312" r:id="rId22"/>
    <p:sldId id="313" r:id="rId23"/>
    <p:sldId id="344" r:id="rId24"/>
    <p:sldId id="336" r:id="rId25"/>
    <p:sldId id="337" r:id="rId26"/>
    <p:sldId id="296" r:id="rId27"/>
    <p:sldId id="314" r:id="rId28"/>
    <p:sldId id="315" r:id="rId29"/>
    <p:sldId id="316" r:id="rId30"/>
    <p:sldId id="323" r:id="rId31"/>
    <p:sldId id="290" r:id="rId32"/>
    <p:sldId id="346" r:id="rId33"/>
    <p:sldId id="317" r:id="rId34"/>
    <p:sldId id="324" r:id="rId35"/>
    <p:sldId id="326" r:id="rId36"/>
    <p:sldId id="325" r:id="rId37"/>
    <p:sldId id="327" r:id="rId38"/>
    <p:sldId id="328" r:id="rId39"/>
    <p:sldId id="329" r:id="rId40"/>
    <p:sldId id="347" r:id="rId41"/>
    <p:sldId id="330" r:id="rId42"/>
    <p:sldId id="343" r:id="rId43"/>
    <p:sldId id="285" r:id="rId44"/>
  </p:sldIdLst>
  <p:sldSz cx="9144000" cy="6858000" type="screen4x3"/>
  <p:notesSz cx="7099300" cy="10223500"/>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1" autoAdjust="0"/>
    <p:restoredTop sz="86414" autoAdjust="0"/>
  </p:normalViewPr>
  <p:slideViewPr>
    <p:cSldViewPr>
      <p:cViewPr>
        <p:scale>
          <a:sx n="100" d="100"/>
          <a:sy n="100" d="100"/>
        </p:scale>
        <p:origin x="40" y="84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1" y="3"/>
            <a:ext cx="3078163" cy="510620"/>
          </a:xfrm>
          <a:prstGeom prst="rect">
            <a:avLst/>
          </a:prstGeom>
          <a:noFill/>
          <a:ln w="9525">
            <a:noFill/>
            <a:miter lim="800000"/>
            <a:headEnd/>
            <a:tailEnd/>
          </a:ln>
          <a:effectLst/>
        </p:spPr>
        <p:txBody>
          <a:bodyPr vert="horz" wrap="square" lIns="95368" tIns="47685" rIns="95368" bIns="47685" numCol="1" anchor="t" anchorCtr="0" compatLnSpc="1">
            <a:prstTxWarp prst="textNoShape">
              <a:avLst/>
            </a:prstTxWarp>
          </a:bodyPr>
          <a:lstStyle>
            <a:lvl1pPr defTabSz="953845">
              <a:defRPr sz="1100">
                <a:ea typeface="ＭＳ Ｐゴシック" charset="-128"/>
              </a:defRPr>
            </a:lvl1pPr>
          </a:lstStyle>
          <a:p>
            <a:pPr>
              <a:defRPr/>
            </a:pPr>
            <a:endParaRPr lang="en-US" altLang="ja-JP" dirty="0"/>
          </a:p>
        </p:txBody>
      </p:sp>
      <p:sp>
        <p:nvSpPr>
          <p:cNvPr id="134147" name="Rectangle 3"/>
          <p:cNvSpPr>
            <a:spLocks noGrp="1" noChangeArrowheads="1"/>
          </p:cNvSpPr>
          <p:nvPr>
            <p:ph type="dt" sz="quarter" idx="1"/>
          </p:nvPr>
        </p:nvSpPr>
        <p:spPr bwMode="auto">
          <a:xfrm>
            <a:off x="4021140" y="3"/>
            <a:ext cx="3078162" cy="510620"/>
          </a:xfrm>
          <a:prstGeom prst="rect">
            <a:avLst/>
          </a:prstGeom>
          <a:noFill/>
          <a:ln w="9525">
            <a:noFill/>
            <a:miter lim="800000"/>
            <a:headEnd/>
            <a:tailEnd/>
          </a:ln>
          <a:effectLst/>
        </p:spPr>
        <p:txBody>
          <a:bodyPr vert="horz" wrap="square" lIns="95368" tIns="47685" rIns="95368" bIns="47685" numCol="1" anchor="t" anchorCtr="0" compatLnSpc="1">
            <a:prstTxWarp prst="textNoShape">
              <a:avLst/>
            </a:prstTxWarp>
          </a:bodyPr>
          <a:lstStyle>
            <a:lvl1pPr algn="r" defTabSz="953845">
              <a:defRPr sz="1100">
                <a:ea typeface="ＭＳ Ｐゴシック" charset="-128"/>
              </a:defRPr>
            </a:lvl1pPr>
          </a:lstStyle>
          <a:p>
            <a:pPr>
              <a:defRPr/>
            </a:pPr>
            <a:endParaRPr lang="en-US" altLang="ja-JP" dirty="0"/>
          </a:p>
        </p:txBody>
      </p:sp>
      <p:sp>
        <p:nvSpPr>
          <p:cNvPr id="134148" name="Rectangle 4"/>
          <p:cNvSpPr>
            <a:spLocks noGrp="1" noChangeArrowheads="1"/>
          </p:cNvSpPr>
          <p:nvPr>
            <p:ph type="ftr" sz="quarter" idx="2"/>
          </p:nvPr>
        </p:nvSpPr>
        <p:spPr bwMode="auto">
          <a:xfrm>
            <a:off x="1" y="9712882"/>
            <a:ext cx="3078163" cy="510620"/>
          </a:xfrm>
          <a:prstGeom prst="rect">
            <a:avLst/>
          </a:prstGeom>
          <a:noFill/>
          <a:ln w="9525">
            <a:noFill/>
            <a:miter lim="800000"/>
            <a:headEnd/>
            <a:tailEnd/>
          </a:ln>
          <a:effectLst/>
        </p:spPr>
        <p:txBody>
          <a:bodyPr vert="horz" wrap="square" lIns="95368" tIns="47685" rIns="95368" bIns="47685" numCol="1" anchor="b" anchorCtr="0" compatLnSpc="1">
            <a:prstTxWarp prst="textNoShape">
              <a:avLst/>
            </a:prstTxWarp>
          </a:bodyPr>
          <a:lstStyle>
            <a:lvl1pPr defTabSz="953845">
              <a:defRPr sz="1100">
                <a:ea typeface="ＭＳ Ｐゴシック" charset="-128"/>
              </a:defRPr>
            </a:lvl1pPr>
          </a:lstStyle>
          <a:p>
            <a:pPr>
              <a:defRPr/>
            </a:pPr>
            <a:endParaRPr lang="en-US" altLang="ja-JP" dirty="0"/>
          </a:p>
        </p:txBody>
      </p:sp>
      <p:sp>
        <p:nvSpPr>
          <p:cNvPr id="134149" name="Rectangle 5"/>
          <p:cNvSpPr>
            <a:spLocks noGrp="1" noChangeArrowheads="1"/>
          </p:cNvSpPr>
          <p:nvPr>
            <p:ph type="sldNum" sz="quarter" idx="3"/>
          </p:nvPr>
        </p:nvSpPr>
        <p:spPr bwMode="auto">
          <a:xfrm>
            <a:off x="4021140" y="9712882"/>
            <a:ext cx="3078162" cy="510620"/>
          </a:xfrm>
          <a:prstGeom prst="rect">
            <a:avLst/>
          </a:prstGeom>
          <a:noFill/>
          <a:ln w="9525">
            <a:noFill/>
            <a:miter lim="800000"/>
            <a:headEnd/>
            <a:tailEnd/>
          </a:ln>
          <a:effectLst/>
        </p:spPr>
        <p:txBody>
          <a:bodyPr vert="horz" wrap="square" lIns="95368" tIns="47685" rIns="95368" bIns="47685" numCol="1" anchor="b" anchorCtr="0" compatLnSpc="1">
            <a:prstTxWarp prst="textNoShape">
              <a:avLst/>
            </a:prstTxWarp>
          </a:bodyPr>
          <a:lstStyle>
            <a:lvl1pPr algn="r" defTabSz="953845">
              <a:defRPr sz="1100">
                <a:ea typeface="ＭＳ Ｐゴシック" charset="-128"/>
              </a:defRPr>
            </a:lvl1pPr>
          </a:lstStyle>
          <a:p>
            <a:pPr>
              <a:defRPr/>
            </a:pPr>
            <a:fld id="{B5B117D4-A0FC-4106-9176-9B0A01CF0E0A}" type="slidenum">
              <a:rPr lang="en-US" altLang="ja-JP"/>
              <a:pPr>
                <a:defRPr/>
              </a:pPr>
              <a:t>‹#›</a:t>
            </a:fld>
            <a:endParaRPr lang="en-US" altLang="ja-JP" dirty="0"/>
          </a:p>
        </p:txBody>
      </p:sp>
    </p:spTree>
    <p:extLst>
      <p:ext uri="{BB962C8B-B14F-4D97-AF65-F5344CB8AC3E}">
        <p14:creationId xmlns:p14="http://schemas.microsoft.com/office/powerpoint/2010/main" val="1885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3"/>
            <a:ext cx="3078163" cy="510620"/>
          </a:xfrm>
          <a:prstGeom prst="rect">
            <a:avLst/>
          </a:prstGeom>
          <a:noFill/>
          <a:ln w="9525">
            <a:noFill/>
            <a:miter lim="800000"/>
            <a:headEnd/>
            <a:tailEnd/>
          </a:ln>
          <a:effectLst/>
        </p:spPr>
        <p:txBody>
          <a:bodyPr vert="horz" wrap="square" lIns="95368" tIns="47685" rIns="95368" bIns="47685" numCol="1" anchor="t" anchorCtr="0" compatLnSpc="1">
            <a:prstTxWarp prst="textNoShape">
              <a:avLst/>
            </a:prstTxWarp>
          </a:bodyPr>
          <a:lstStyle>
            <a:lvl1pPr defTabSz="953845">
              <a:defRPr sz="1100">
                <a:ea typeface="ＭＳ Ｐゴシック" charset="-128"/>
              </a:defRPr>
            </a:lvl1pPr>
          </a:lstStyle>
          <a:p>
            <a:pPr>
              <a:defRPr/>
            </a:pPr>
            <a:endParaRPr lang="en-US" altLang="ja-JP" dirty="0"/>
          </a:p>
        </p:txBody>
      </p:sp>
      <p:sp>
        <p:nvSpPr>
          <p:cNvPr id="38915" name="Rectangle 3"/>
          <p:cNvSpPr>
            <a:spLocks noGrp="1" noChangeArrowheads="1"/>
          </p:cNvSpPr>
          <p:nvPr>
            <p:ph type="dt" idx="1"/>
          </p:nvPr>
        </p:nvSpPr>
        <p:spPr bwMode="auto">
          <a:xfrm>
            <a:off x="4021140" y="3"/>
            <a:ext cx="3078162" cy="510620"/>
          </a:xfrm>
          <a:prstGeom prst="rect">
            <a:avLst/>
          </a:prstGeom>
          <a:noFill/>
          <a:ln w="9525">
            <a:noFill/>
            <a:miter lim="800000"/>
            <a:headEnd/>
            <a:tailEnd/>
          </a:ln>
          <a:effectLst/>
        </p:spPr>
        <p:txBody>
          <a:bodyPr vert="horz" wrap="square" lIns="95368" tIns="47685" rIns="95368" bIns="47685" numCol="1" anchor="t" anchorCtr="0" compatLnSpc="1">
            <a:prstTxWarp prst="textNoShape">
              <a:avLst/>
            </a:prstTxWarp>
          </a:bodyPr>
          <a:lstStyle>
            <a:lvl1pPr algn="r" defTabSz="953845">
              <a:defRPr sz="1100">
                <a:ea typeface="ＭＳ Ｐゴシック" charset="-128"/>
              </a:defRPr>
            </a:lvl1pPr>
          </a:lstStyle>
          <a:p>
            <a:pPr>
              <a:defRPr/>
            </a:pPr>
            <a:endParaRPr lang="en-US" altLang="ja-JP" dirty="0"/>
          </a:p>
        </p:txBody>
      </p:sp>
      <p:sp>
        <p:nvSpPr>
          <p:cNvPr id="71684" name="Rectangle 4"/>
          <p:cNvSpPr>
            <a:spLocks noGrp="1" noRot="1" noChangeAspect="1" noChangeArrowheads="1" noTextEdit="1"/>
          </p:cNvSpPr>
          <p:nvPr>
            <p:ph type="sldImg" idx="2"/>
          </p:nvPr>
        </p:nvSpPr>
        <p:spPr bwMode="auto">
          <a:xfrm>
            <a:off x="992188" y="766763"/>
            <a:ext cx="5114925"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47739" y="4855650"/>
            <a:ext cx="5203825" cy="4601922"/>
          </a:xfrm>
          <a:prstGeom prst="rect">
            <a:avLst/>
          </a:prstGeom>
          <a:noFill/>
          <a:ln w="9525">
            <a:noFill/>
            <a:miter lim="800000"/>
            <a:headEnd/>
            <a:tailEnd/>
          </a:ln>
          <a:effectLst/>
        </p:spPr>
        <p:txBody>
          <a:bodyPr vert="horz" wrap="square" lIns="95368" tIns="47685" rIns="95368" bIns="4768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1" y="9712882"/>
            <a:ext cx="3078163" cy="510620"/>
          </a:xfrm>
          <a:prstGeom prst="rect">
            <a:avLst/>
          </a:prstGeom>
          <a:noFill/>
          <a:ln w="9525">
            <a:noFill/>
            <a:miter lim="800000"/>
            <a:headEnd/>
            <a:tailEnd/>
          </a:ln>
          <a:effectLst/>
        </p:spPr>
        <p:txBody>
          <a:bodyPr vert="horz" wrap="square" lIns="95368" tIns="47685" rIns="95368" bIns="47685" numCol="1" anchor="b" anchorCtr="0" compatLnSpc="1">
            <a:prstTxWarp prst="textNoShape">
              <a:avLst/>
            </a:prstTxWarp>
          </a:bodyPr>
          <a:lstStyle>
            <a:lvl1pPr defTabSz="953845">
              <a:defRPr sz="1100">
                <a:ea typeface="ＭＳ Ｐゴシック" charset="-128"/>
              </a:defRPr>
            </a:lvl1pPr>
          </a:lstStyle>
          <a:p>
            <a:pPr>
              <a:defRPr/>
            </a:pPr>
            <a:endParaRPr lang="en-US" altLang="ja-JP" dirty="0"/>
          </a:p>
        </p:txBody>
      </p:sp>
      <p:sp>
        <p:nvSpPr>
          <p:cNvPr id="38919" name="Rectangle 7"/>
          <p:cNvSpPr>
            <a:spLocks noGrp="1" noChangeArrowheads="1"/>
          </p:cNvSpPr>
          <p:nvPr>
            <p:ph type="sldNum" sz="quarter" idx="5"/>
          </p:nvPr>
        </p:nvSpPr>
        <p:spPr bwMode="auto">
          <a:xfrm>
            <a:off x="4021140" y="9712882"/>
            <a:ext cx="3078162" cy="510620"/>
          </a:xfrm>
          <a:prstGeom prst="rect">
            <a:avLst/>
          </a:prstGeom>
          <a:noFill/>
          <a:ln w="9525">
            <a:noFill/>
            <a:miter lim="800000"/>
            <a:headEnd/>
            <a:tailEnd/>
          </a:ln>
          <a:effectLst/>
        </p:spPr>
        <p:txBody>
          <a:bodyPr vert="horz" wrap="square" lIns="95368" tIns="47685" rIns="95368" bIns="47685" numCol="1" anchor="b" anchorCtr="0" compatLnSpc="1">
            <a:prstTxWarp prst="textNoShape">
              <a:avLst/>
            </a:prstTxWarp>
          </a:bodyPr>
          <a:lstStyle>
            <a:lvl1pPr algn="r" defTabSz="953845">
              <a:defRPr sz="1100">
                <a:ea typeface="ＭＳ Ｐゴシック" charset="-128"/>
              </a:defRPr>
            </a:lvl1pPr>
          </a:lstStyle>
          <a:p>
            <a:pPr>
              <a:defRPr/>
            </a:pPr>
            <a:fld id="{E97A42B2-83E9-4D97-9C22-E22BD84FF278}" type="slidenum">
              <a:rPr lang="en-US" altLang="ja-JP"/>
              <a:pPr>
                <a:defRPr/>
              </a:pPr>
              <a:t>‹#›</a:t>
            </a:fld>
            <a:endParaRPr lang="en-US" altLang="ja-JP" dirty="0"/>
          </a:p>
        </p:txBody>
      </p:sp>
    </p:spTree>
    <p:extLst>
      <p:ext uri="{BB962C8B-B14F-4D97-AF65-F5344CB8AC3E}">
        <p14:creationId xmlns:p14="http://schemas.microsoft.com/office/powerpoint/2010/main" val="3779603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314" eaLnBrk="0" hangingPunct="0">
              <a:defRPr kumimoji="1" sz="2400">
                <a:solidFill>
                  <a:schemeClr val="tx1"/>
                </a:solidFill>
                <a:latin typeface="Tahoma" pitchFamily="34" charset="0"/>
                <a:ea typeface="ＭＳ Ｐゴシック" pitchFamily="50" charset="-128"/>
              </a:defRPr>
            </a:lvl1pPr>
            <a:lvl2pPr marL="742347" indent="-285519" defTabSz="953314" eaLnBrk="0" hangingPunct="0">
              <a:defRPr kumimoji="1" sz="2400">
                <a:solidFill>
                  <a:schemeClr val="tx1"/>
                </a:solidFill>
                <a:latin typeface="Tahoma" pitchFamily="34" charset="0"/>
                <a:ea typeface="ＭＳ Ｐゴシック" pitchFamily="50" charset="-128"/>
              </a:defRPr>
            </a:lvl2pPr>
            <a:lvl3pPr marL="1142073" indent="-228415" defTabSz="953314" eaLnBrk="0" hangingPunct="0">
              <a:defRPr kumimoji="1" sz="2400">
                <a:solidFill>
                  <a:schemeClr val="tx1"/>
                </a:solidFill>
                <a:latin typeface="Tahoma" pitchFamily="34" charset="0"/>
                <a:ea typeface="ＭＳ Ｐゴシック" pitchFamily="50" charset="-128"/>
              </a:defRPr>
            </a:lvl3pPr>
            <a:lvl4pPr marL="1598901" indent="-228415" defTabSz="953314" eaLnBrk="0" hangingPunct="0">
              <a:defRPr kumimoji="1" sz="2400">
                <a:solidFill>
                  <a:schemeClr val="tx1"/>
                </a:solidFill>
                <a:latin typeface="Tahoma" pitchFamily="34" charset="0"/>
                <a:ea typeface="ＭＳ Ｐゴシック" pitchFamily="50" charset="-128"/>
              </a:defRPr>
            </a:lvl4pPr>
            <a:lvl5pPr marL="2055730" indent="-228415" defTabSz="953314" eaLnBrk="0" hangingPunct="0">
              <a:defRPr kumimoji="1" sz="2400">
                <a:solidFill>
                  <a:schemeClr val="tx1"/>
                </a:solidFill>
                <a:latin typeface="Tahoma" pitchFamily="34" charset="0"/>
                <a:ea typeface="ＭＳ Ｐゴシック" pitchFamily="50" charset="-128"/>
              </a:defRPr>
            </a:lvl5pPr>
            <a:lvl6pPr marL="2512559"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69388"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6217"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3047"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36682DC2-05E1-4680-9799-F97DD3D649F3}" type="slidenum">
              <a:rPr lang="en-US" altLang="ja-JP" sz="1100"/>
              <a:pPr eaLnBrk="1" hangingPunct="1"/>
              <a:t>1</a:t>
            </a:fld>
            <a:endParaRPr lang="en-US" altLang="ja-JP" sz="11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latin typeface="Times New Roman" pitchFamily="18" charset="-52"/>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314" eaLnBrk="0" hangingPunct="0">
              <a:defRPr kumimoji="1" sz="2400">
                <a:solidFill>
                  <a:schemeClr val="tx1"/>
                </a:solidFill>
                <a:latin typeface="Tahoma" pitchFamily="34" charset="0"/>
                <a:ea typeface="ＭＳ Ｐゴシック" pitchFamily="50" charset="-128"/>
              </a:defRPr>
            </a:lvl1pPr>
            <a:lvl2pPr marL="742347" indent="-285519" defTabSz="953314" eaLnBrk="0" hangingPunct="0">
              <a:defRPr kumimoji="1" sz="2400">
                <a:solidFill>
                  <a:schemeClr val="tx1"/>
                </a:solidFill>
                <a:latin typeface="Tahoma" pitchFamily="34" charset="0"/>
                <a:ea typeface="ＭＳ Ｐゴシック" pitchFamily="50" charset="-128"/>
              </a:defRPr>
            </a:lvl2pPr>
            <a:lvl3pPr marL="1142073" indent="-228415" defTabSz="953314" eaLnBrk="0" hangingPunct="0">
              <a:defRPr kumimoji="1" sz="2400">
                <a:solidFill>
                  <a:schemeClr val="tx1"/>
                </a:solidFill>
                <a:latin typeface="Tahoma" pitchFamily="34" charset="0"/>
                <a:ea typeface="ＭＳ Ｐゴシック" pitchFamily="50" charset="-128"/>
              </a:defRPr>
            </a:lvl3pPr>
            <a:lvl4pPr marL="1598901" indent="-228415" defTabSz="953314" eaLnBrk="0" hangingPunct="0">
              <a:defRPr kumimoji="1" sz="2400">
                <a:solidFill>
                  <a:schemeClr val="tx1"/>
                </a:solidFill>
                <a:latin typeface="Tahoma" pitchFamily="34" charset="0"/>
                <a:ea typeface="ＭＳ Ｐゴシック" pitchFamily="50" charset="-128"/>
              </a:defRPr>
            </a:lvl4pPr>
            <a:lvl5pPr marL="2055730" indent="-228415" defTabSz="953314" eaLnBrk="0" hangingPunct="0">
              <a:defRPr kumimoji="1" sz="2400">
                <a:solidFill>
                  <a:schemeClr val="tx1"/>
                </a:solidFill>
                <a:latin typeface="Tahoma" pitchFamily="34" charset="0"/>
                <a:ea typeface="ＭＳ Ｐゴシック" pitchFamily="50" charset="-128"/>
              </a:defRPr>
            </a:lvl5pPr>
            <a:lvl6pPr marL="2512559"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69388"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6217"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3047" indent="-228415" defTabSz="953314"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F68E594-4FDD-465F-9394-0E4914325FC6}" type="slidenum">
              <a:rPr lang="en-US" altLang="ja-JP" sz="1100"/>
              <a:pPr eaLnBrk="1" hangingPunct="1"/>
              <a:t>43</a:t>
            </a:fld>
            <a:endParaRPr lang="en-US" altLang="ja-JP" sz="11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Times New Roman" pitchFamily="18" charset="-52"/>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pPr>
              <a:defRPr/>
            </a:pPr>
            <a:endParaRPr lang="en-US" altLang="ja-JP" dirty="0"/>
          </a:p>
        </p:txBody>
      </p:sp>
      <p:sp>
        <p:nvSpPr>
          <p:cNvPr id="19" name="Footer Placeholder 18"/>
          <p:cNvSpPr>
            <a:spLocks noGrp="1"/>
          </p:cNvSpPr>
          <p:nvPr>
            <p:ph type="ftr" sz="quarter" idx="11"/>
          </p:nvPr>
        </p:nvSpPr>
        <p:spPr/>
        <p:txBody>
          <a:bodyPr/>
          <a:lstStyle/>
          <a:p>
            <a:pPr>
              <a:defRPr/>
            </a:pPr>
            <a:endParaRPr lang="en-US" altLang="ja-JP" dirty="0"/>
          </a:p>
        </p:txBody>
      </p:sp>
      <p:sp>
        <p:nvSpPr>
          <p:cNvPr id="27" name="Slide Number Placeholder 26"/>
          <p:cNvSpPr>
            <a:spLocks noGrp="1"/>
          </p:cNvSpPr>
          <p:nvPr>
            <p:ph type="sldNum" sz="quarter" idx="12"/>
          </p:nvPr>
        </p:nvSpPr>
        <p:spPr/>
        <p:txBody>
          <a:bodyPr/>
          <a:lstStyle/>
          <a:p>
            <a:pPr>
              <a:defRPr/>
            </a:pPr>
            <a:fld id="{D9751AF7-BEF5-4966-83B8-86471A1A854C}" type="slidenum">
              <a:rPr lang="en-US" altLang="ja-JP" smtClean="0"/>
              <a:pPr>
                <a:defRPr/>
              </a:pPr>
              <a:t>‹#›</a:t>
            </a:fld>
            <a:endParaRPr lang="en-US"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0F320ABA-6521-4CB5-A3DE-EFE64A393515}" type="slidenum">
              <a:rPr lang="en-US" altLang="ja-JP" smtClean="0"/>
              <a:pPr>
                <a:defRPr/>
              </a:pPr>
              <a:t>‹#›</a:t>
            </a:fld>
            <a:endParaRPr lang="en-US" altLang="ja-JP"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0F320ABA-6521-4CB5-A3DE-EFE64A393515}" type="slidenum">
              <a:rPr lang="en-US" altLang="ja-JP" smtClean="0"/>
              <a:pPr>
                <a:defRPr/>
              </a:pPr>
              <a:t>‹#›</a:t>
            </a:fld>
            <a:endParaRPr lang="en-US" altLang="ja-JP"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1FEC9E2D-FCB7-4DAC-8D20-C5CA2C7BEAE9}"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71E685E7-65C5-450B-9BA3-84DF5133024C}" type="slidenum">
              <a:rPr lang="en-US" altLang="ja-JP" smtClean="0"/>
              <a:pPr>
                <a:defRPr/>
              </a:pPr>
              <a:t>‹#›</a:t>
            </a:fld>
            <a:endParaRPr lang="en-US"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71F8AD7A-3DC6-4101-A027-F1440B9BF7EC}" type="slidenum">
              <a:rPr lang="en-US" altLang="ja-JP" smtClean="0"/>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BDE7556C-3391-4376-AE54-F5018E24992A}" type="slidenum">
              <a:rPr lang="en-US" altLang="ja-JP" smtClean="0"/>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C3C0643-8F72-444E-ACCE-A7058FE907FC}"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49A7EEE2-7932-4648-BCA3-622D37B02D22}" type="slidenum">
              <a:rPr lang="en-US" altLang="ja-JP" smtClean="0"/>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0F320ABA-6521-4CB5-A3DE-EFE64A393515}" type="slidenum">
              <a:rPr lang="en-US" altLang="ja-JP" smtClean="0"/>
              <a:pPr>
                <a:defRPr/>
              </a:pPr>
              <a:t>‹#›</a:t>
            </a:fld>
            <a:endParaRPr lang="en-US" altLang="ja-JP"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8DF7A54-A67B-4BCE-9C7F-8D187B0CB77A}" type="slidenum">
              <a:rPr lang="en-US" altLang="ja-JP" smtClean="0"/>
              <a:pPr>
                <a:defRPr/>
              </a:pPr>
              <a:t>‹#›</a:t>
            </a:fld>
            <a:endParaRPr lang="en-US" altLang="ja-JP"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dirty="0"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ja-JP"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ja-JP"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F320ABA-6521-4CB5-A3DE-EFE64A393515}" type="slidenum">
              <a:rPr lang="en-US" altLang="ja-JP" smtClean="0"/>
              <a:pPr>
                <a:defRPr/>
              </a:pPr>
              <a:t>‹#›</a:t>
            </a:fld>
            <a:endParaRPr lang="en-US" altLang="ja-JP"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81000" y="381000"/>
            <a:ext cx="830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spcBef>
                <a:spcPct val="50000"/>
              </a:spcBef>
            </a:pPr>
            <a:r>
              <a:rPr lang="ja-JP" altLang="en-US" sz="1600" b="1" dirty="0">
                <a:latin typeface="ＭＳ ゴシック" pitchFamily="49" charset="-128"/>
                <a:ea typeface="ＭＳ ゴシック" pitchFamily="49" charset="-128"/>
              </a:rPr>
              <a:t>ＡＵ</a:t>
            </a:r>
            <a:r>
              <a:rPr lang="en-US" altLang="ja-JP" sz="1600" b="1" dirty="0" smtClean="0">
                <a:latin typeface="ＭＳ ゴシック" pitchFamily="49" charset="-128"/>
                <a:ea typeface="ＭＳ ゴシック" pitchFamily="49" charset="-128"/>
              </a:rPr>
              <a:t>(</a:t>
            </a:r>
            <a:r>
              <a:rPr lang="ja-JP" altLang="en-US" sz="1600" b="1" dirty="0" smtClean="0">
                <a:latin typeface="ＭＳ ゴシック" pitchFamily="49" charset="-128"/>
                <a:ea typeface="ＭＳ ゴシック" pitchFamily="49" charset="-128"/>
              </a:rPr>
              <a:t>京都</a:t>
            </a:r>
            <a:r>
              <a:rPr lang="en-US" altLang="ja-JP" sz="1600" b="1" dirty="0" smtClean="0">
                <a:latin typeface="ＭＳ ゴシック" pitchFamily="49" charset="-128"/>
                <a:ea typeface="ＭＳ ゴシック" pitchFamily="49" charset="-128"/>
              </a:rPr>
              <a:t>)</a:t>
            </a:r>
            <a:r>
              <a:rPr lang="ja-JP" altLang="en-US" sz="1600" dirty="0">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2016.05.14</a:t>
            </a:r>
            <a:endParaRPr lang="en-US" altLang="ja-JP" sz="1600" b="1" dirty="0">
              <a:latin typeface="ＭＳ ゴシック" pitchFamily="49" charset="-128"/>
              <a:ea typeface="ＭＳ ゴシック" pitchFamily="49" charset="-128"/>
            </a:endParaRPr>
          </a:p>
        </p:txBody>
      </p:sp>
      <p:sp>
        <p:nvSpPr>
          <p:cNvPr id="4099" name="Text Box 4"/>
          <p:cNvSpPr txBox="1">
            <a:spLocks noChangeArrowheads="1"/>
          </p:cNvSpPr>
          <p:nvPr/>
        </p:nvSpPr>
        <p:spPr bwMode="auto">
          <a:xfrm>
            <a:off x="1295400" y="2060848"/>
            <a:ext cx="6705600" cy="239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lnSpc>
                <a:spcPct val="80000"/>
              </a:lnSpc>
              <a:spcBef>
                <a:spcPct val="50000"/>
              </a:spcBef>
            </a:pPr>
            <a:r>
              <a:rPr lang="ja-JP" altLang="en-US" sz="4400" dirty="0" smtClean="0"/>
              <a:t>ヤンゴンにおける</a:t>
            </a:r>
          </a:p>
          <a:p>
            <a:pPr algn="ctr" eaLnBrk="1" hangingPunct="1">
              <a:lnSpc>
                <a:spcPct val="80000"/>
              </a:lnSpc>
              <a:spcBef>
                <a:spcPct val="50000"/>
              </a:spcBef>
            </a:pPr>
            <a:r>
              <a:rPr lang="ja-JP" altLang="en-US" sz="4400" dirty="0" smtClean="0"/>
              <a:t>中古自動車・中古部品市場</a:t>
            </a:r>
          </a:p>
          <a:p>
            <a:pPr algn="ctr" eaLnBrk="1" hangingPunct="1">
              <a:lnSpc>
                <a:spcPct val="80000"/>
              </a:lnSpc>
              <a:spcBef>
                <a:spcPct val="50000"/>
              </a:spcBef>
            </a:pPr>
            <a:r>
              <a:rPr lang="ja-JP" altLang="ja-JP" sz="4400" dirty="0" smtClean="0"/>
              <a:t>の</a:t>
            </a:r>
            <a:r>
              <a:rPr lang="ja-JP" altLang="en-US" sz="4400" dirty="0" smtClean="0"/>
              <a:t>集積と物流</a:t>
            </a:r>
            <a:endParaRPr lang="ja-JP" altLang="en-US" sz="4400" dirty="0">
              <a:solidFill>
                <a:schemeClr val="accent2">
                  <a:lumMod val="75000"/>
                </a:schemeClr>
              </a:solidFill>
              <a:latin typeface="Times New Roman" pitchFamily="18" charset="-52"/>
              <a:ea typeface="ＭＳ ゴシック" pitchFamily="49" charset="-128"/>
            </a:endParaRPr>
          </a:p>
        </p:txBody>
      </p:sp>
      <p:sp>
        <p:nvSpPr>
          <p:cNvPr id="4100" name="Text Box 5"/>
          <p:cNvSpPr txBox="1">
            <a:spLocks noChangeArrowheads="1"/>
          </p:cNvSpPr>
          <p:nvPr/>
        </p:nvSpPr>
        <p:spPr bwMode="auto">
          <a:xfrm>
            <a:off x="2051720" y="4652963"/>
            <a:ext cx="6696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spcBef>
                <a:spcPct val="50000"/>
              </a:spcBef>
            </a:pPr>
            <a:r>
              <a:rPr lang="ja-JP" altLang="en-US" sz="2000" dirty="0">
                <a:latin typeface="ＭＳ ゴシック" pitchFamily="49" charset="-128"/>
                <a:ea typeface="ＭＳ ゴシック" pitchFamily="49" charset="-128"/>
              </a:rPr>
              <a:t>富山高等専門学校国際ビジネス</a:t>
            </a:r>
            <a:r>
              <a:rPr lang="ja-JP" altLang="en-US" sz="2000" dirty="0" smtClean="0">
                <a:latin typeface="ＭＳ ゴシック" pitchFamily="49" charset="-128"/>
                <a:ea typeface="ＭＳ ゴシック" pitchFamily="49" charset="-128"/>
              </a:rPr>
              <a:t>学科准教授　岡本勝規</a:t>
            </a:r>
            <a:endParaRPr lang="ja-JP" altLang="en-US" sz="2000" dirty="0">
              <a:latin typeface="ＭＳ ゴシック" pitchFamily="49" charset="-128"/>
              <a:ea typeface="ＭＳ ゴシック" pitchFamily="49" charset="-128"/>
            </a:endParaRPr>
          </a:p>
        </p:txBody>
      </p:sp>
      <p:sp>
        <p:nvSpPr>
          <p:cNvPr id="4101"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6C46F16-C6F8-4C3C-8EC4-2A6D7301D029}" type="slidenum">
              <a:rPr kumimoji="0" lang="en-US" altLang="ja-JP" sz="1400" smtClean="0"/>
              <a:pPr eaLnBrk="1" hangingPunct="1"/>
              <a:t>1</a:t>
            </a:fld>
            <a:endParaRPr kumimoji="0" lang="en-US" altLang="ja-JP" sz="1400" dirty="0" smtClean="0"/>
          </a:p>
        </p:txBody>
      </p:sp>
      <p:sp>
        <p:nvSpPr>
          <p:cNvPr id="6" name="Text Box 5"/>
          <p:cNvSpPr txBox="1">
            <a:spLocks noChangeArrowheads="1"/>
          </p:cNvSpPr>
          <p:nvPr/>
        </p:nvSpPr>
        <p:spPr bwMode="auto">
          <a:xfrm>
            <a:off x="2051720" y="5045114"/>
            <a:ext cx="6696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spcBef>
                <a:spcPct val="50000"/>
              </a:spcBef>
            </a:pPr>
            <a:r>
              <a:rPr lang="ja-JP" altLang="en-US" sz="2000" dirty="0" smtClean="0">
                <a:latin typeface="ＭＳ ゴシック" pitchFamily="49" charset="-128"/>
                <a:ea typeface="ＭＳ ゴシック" pitchFamily="49" charset="-128"/>
              </a:rPr>
              <a:t>　　　　</a:t>
            </a:r>
            <a:r>
              <a:rPr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協力 北海学園大学経済学部教授　浅妻裕</a:t>
            </a:r>
            <a:r>
              <a:rPr lang="en-US" altLang="ja-JP" sz="2000" dirty="0" smtClean="0">
                <a:latin typeface="ＭＳ ゴシック" pitchFamily="49" charset="-128"/>
                <a:ea typeface="ＭＳ ゴシック" pitchFamily="49" charset="-128"/>
              </a:rPr>
              <a:t>)</a:t>
            </a:r>
            <a:endParaRPr lang="ja-JP" altLang="en-US" sz="2000"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10</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ハンターワディ路上市場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96"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716146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11</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ハンターワディ路上市場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99" y="1268760"/>
            <a:ext cx="7356309" cy="5517232"/>
          </a:xfrm>
          <a:prstGeom prst="rect">
            <a:avLst/>
          </a:prstGeom>
        </p:spPr>
      </p:pic>
      <p:sp>
        <p:nvSpPr>
          <p:cNvPr id="5" name="テキスト ボックス 4"/>
          <p:cNvSpPr txBox="1"/>
          <p:nvPr/>
        </p:nvSpPr>
        <p:spPr>
          <a:xfrm>
            <a:off x="467544" y="4869160"/>
            <a:ext cx="461665" cy="1728192"/>
          </a:xfrm>
          <a:prstGeom prst="rect">
            <a:avLst/>
          </a:prstGeom>
          <a:noFill/>
        </p:spPr>
        <p:txBody>
          <a:bodyPr vert="eaVert" wrap="square" rtlCol="0">
            <a:spAutoFit/>
          </a:bodyPr>
          <a:lstStyle/>
          <a:p>
            <a:r>
              <a:rPr kumimoji="1" lang="ja-JP" altLang="en-US" sz="1800" dirty="0" smtClean="0"/>
              <a:t>（浅妻裕氏撮影）</a:t>
            </a:r>
            <a:endParaRPr kumimoji="1" lang="ja-JP" altLang="en-US" sz="1800" dirty="0"/>
          </a:p>
        </p:txBody>
      </p:sp>
    </p:spTree>
    <p:extLst>
      <p:ext uri="{BB962C8B-B14F-4D97-AF65-F5344CB8AC3E}">
        <p14:creationId xmlns:p14="http://schemas.microsoft.com/office/powerpoint/2010/main" val="619959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12</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ハンターワディ路上市場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56309" cy="5517232"/>
          </a:xfrm>
          <a:prstGeom prst="rect">
            <a:avLst/>
          </a:prstGeom>
        </p:spPr>
      </p:pic>
      <p:sp>
        <p:nvSpPr>
          <p:cNvPr id="5" name="テキスト ボックス 4"/>
          <p:cNvSpPr txBox="1"/>
          <p:nvPr/>
        </p:nvSpPr>
        <p:spPr>
          <a:xfrm>
            <a:off x="539552"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3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13</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ハンターワディ市場跡地</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07" y="1268760"/>
            <a:ext cx="7356309" cy="5517232"/>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619959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14</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4000" dirty="0" smtClean="0"/>
              <a:t>市場概況</a:t>
            </a:r>
            <a:r>
              <a:rPr kumimoji="1" lang="en-US" altLang="ja-JP" sz="4000" dirty="0" smtClean="0"/>
              <a:t>(</a:t>
            </a:r>
            <a:r>
              <a:rPr kumimoji="1" lang="ja-JP" altLang="en-US" sz="4000" dirty="0" smtClean="0"/>
              <a:t>ハンターワディ</a:t>
            </a:r>
            <a:r>
              <a:rPr kumimoji="1" lang="en-US" altLang="ja-JP" sz="4000" dirty="0" smtClean="0"/>
              <a:t>)</a:t>
            </a:r>
            <a:endParaRPr kumimoji="1" lang="ja-JP" altLang="en-US" sz="4000" dirty="0"/>
          </a:p>
        </p:txBody>
      </p:sp>
      <p:sp>
        <p:nvSpPr>
          <p:cNvPr id="4" name="テキスト プレースホルダー 3"/>
          <p:cNvSpPr>
            <a:spLocks noGrp="1"/>
          </p:cNvSpPr>
          <p:nvPr>
            <p:ph type="body" idx="4294967295"/>
          </p:nvPr>
        </p:nvSpPr>
        <p:spPr>
          <a:xfrm>
            <a:off x="457200" y="1556792"/>
            <a:ext cx="8229600" cy="4767808"/>
          </a:xfrm>
        </p:spPr>
        <p:txBody>
          <a:bodyPr>
            <a:normAutofit fontScale="92500" lnSpcReduction="10000"/>
          </a:bodyPr>
          <a:lstStyle/>
          <a:p>
            <a:r>
              <a:rPr kumimoji="1" lang="ja-JP" altLang="en-US" b="1" dirty="0" smtClean="0">
                <a:latin typeface="ＭＳ Ｐ明朝" panose="02020600040205080304" pitchFamily="18" charset="-128"/>
                <a:ea typeface="ＭＳ Ｐ明朝" panose="02020600040205080304" pitchFamily="18" charset="-128"/>
              </a:rPr>
              <a:t>市場全体で</a:t>
            </a:r>
            <a:r>
              <a:rPr kumimoji="1" lang="en-US" altLang="ja-JP" b="1" dirty="0" smtClean="0">
                <a:latin typeface="ＭＳ Ｐ明朝" panose="02020600040205080304" pitchFamily="18" charset="-128"/>
                <a:ea typeface="ＭＳ Ｐ明朝" panose="02020600040205080304" pitchFamily="18" charset="-128"/>
              </a:rPr>
              <a:t>200</a:t>
            </a:r>
            <a:r>
              <a:rPr kumimoji="1" lang="ja-JP" altLang="en-US" b="1" dirty="0" smtClean="0">
                <a:latin typeface="ＭＳ Ｐ明朝" panose="02020600040205080304" pitchFamily="18" charset="-128"/>
                <a:ea typeface="ＭＳ Ｐ明朝" panose="02020600040205080304" pitchFamily="18" charset="-128"/>
              </a:rPr>
              <a:t>台程度。地方の人が買いに来る。</a:t>
            </a:r>
          </a:p>
          <a:p>
            <a:endParaRPr kumimoji="1" lang="ja-JP" altLang="en-US" b="1" dirty="0" smtClean="0">
              <a:latin typeface="ＭＳ Ｐ明朝" panose="02020600040205080304" pitchFamily="18" charset="-128"/>
              <a:ea typeface="ＭＳ Ｐ明朝" panose="02020600040205080304" pitchFamily="18" charset="-128"/>
            </a:endParaRPr>
          </a:p>
          <a:p>
            <a:r>
              <a:rPr lang="en-US" altLang="ja-JP" b="1" dirty="0">
                <a:latin typeface="ＭＳ Ｐ明朝" panose="02020600040205080304" pitchFamily="18" charset="-128"/>
                <a:ea typeface="ＭＳ Ｐ明朝" panose="02020600040205080304" pitchFamily="18" charset="-128"/>
              </a:rPr>
              <a:t>20</a:t>
            </a:r>
            <a:r>
              <a:rPr lang="ja-JP" altLang="en-US" b="1" dirty="0">
                <a:latin typeface="ＭＳ Ｐ明朝" panose="02020600040205080304" pitchFamily="18" charset="-128"/>
                <a:ea typeface="ＭＳ Ｐ明朝" panose="02020600040205080304" pitchFamily="18" charset="-128"/>
              </a:rPr>
              <a:t>グループぐらいが商売</a:t>
            </a:r>
            <a:r>
              <a:rPr lang="en-US" altLang="ja-JP" b="1" dirty="0">
                <a:latin typeface="ＭＳ Ｐ明朝" panose="02020600040205080304" pitchFamily="18" charset="-128"/>
                <a:ea typeface="ＭＳ Ｐ明朝" panose="02020600040205080304" pitchFamily="18" charset="-128"/>
              </a:rPr>
              <a:t>(</a:t>
            </a:r>
            <a:r>
              <a:rPr lang="ja-JP" altLang="en-US" b="1" dirty="0">
                <a:latin typeface="ＭＳ Ｐ明朝" panose="02020600040205080304" pitchFamily="18" charset="-128"/>
                <a:ea typeface="ＭＳ Ｐ明朝" panose="02020600040205080304" pitchFamily="18" charset="-128"/>
              </a:rPr>
              <a:t>インフォーマントのグループは</a:t>
            </a:r>
            <a:r>
              <a:rPr lang="en-US" altLang="ja-JP" b="1" dirty="0">
                <a:latin typeface="ＭＳ Ｐ明朝" panose="02020600040205080304" pitchFamily="18" charset="-128"/>
                <a:ea typeface="ＭＳ Ｐ明朝" panose="02020600040205080304" pitchFamily="18" charset="-128"/>
              </a:rPr>
              <a:t>17</a:t>
            </a:r>
            <a:r>
              <a:rPr lang="ja-JP" altLang="en-US" b="1" dirty="0">
                <a:latin typeface="ＭＳ Ｐ明朝" panose="02020600040205080304" pitchFamily="18" charset="-128"/>
                <a:ea typeface="ＭＳ Ｐ明朝" panose="02020600040205080304" pitchFamily="18" charset="-128"/>
              </a:rPr>
              <a:t>人で構成</a:t>
            </a:r>
            <a:r>
              <a:rPr lang="en-US" altLang="ja-JP" b="1" dirty="0">
                <a:latin typeface="ＭＳ Ｐ明朝" panose="02020600040205080304" pitchFamily="18" charset="-128"/>
                <a:ea typeface="ＭＳ Ｐ明朝" panose="02020600040205080304" pitchFamily="18" charset="-128"/>
              </a:rPr>
              <a:t>)</a:t>
            </a:r>
            <a:r>
              <a:rPr lang="ja-JP" altLang="en-US" b="1" dirty="0">
                <a:latin typeface="ＭＳ Ｐ明朝" panose="02020600040205080304" pitchFamily="18" charset="-128"/>
                <a:ea typeface="ＭＳ Ｐ明朝" panose="02020600040205080304" pitchFamily="18" charset="-128"/>
              </a:rPr>
              <a:t>。輸入は</a:t>
            </a:r>
            <a:r>
              <a:rPr lang="en-US" altLang="ja-JP" b="1" dirty="0">
                <a:latin typeface="ＭＳ Ｐ明朝" panose="02020600040205080304" pitchFamily="18" charset="-128"/>
                <a:ea typeface="ＭＳ Ｐ明朝" panose="02020600040205080304" pitchFamily="18" charset="-128"/>
              </a:rPr>
              <a:t>1</a:t>
            </a:r>
            <a:r>
              <a:rPr lang="ja-JP" altLang="en-US" b="1" dirty="0">
                <a:latin typeface="ＭＳ Ｐ明朝" panose="02020600040205080304" pitchFamily="18" charset="-128"/>
                <a:ea typeface="ＭＳ Ｐ明朝" panose="02020600040205080304" pitchFamily="18" charset="-128"/>
              </a:rPr>
              <a:t>人</a:t>
            </a:r>
            <a:r>
              <a:rPr lang="en-US" altLang="ja-JP" b="1" dirty="0">
                <a:latin typeface="ＭＳ Ｐ明朝" panose="02020600040205080304" pitchFamily="18" charset="-128"/>
                <a:ea typeface="ＭＳ Ｐ明朝" panose="02020600040205080304" pitchFamily="18" charset="-128"/>
              </a:rPr>
              <a:t>1</a:t>
            </a:r>
            <a:r>
              <a:rPr lang="ja-JP" altLang="en-US" b="1" dirty="0">
                <a:latin typeface="ＭＳ Ｐ明朝" panose="02020600040205080304" pitchFamily="18" charset="-128"/>
                <a:ea typeface="ＭＳ Ｐ明朝" panose="02020600040205080304" pitchFamily="18" charset="-128"/>
              </a:rPr>
              <a:t>人</a:t>
            </a:r>
            <a:r>
              <a:rPr lang="ja-JP" altLang="en-US" b="1" dirty="0" smtClean="0">
                <a:latin typeface="ＭＳ Ｐ明朝" panose="02020600040205080304" pitchFamily="18" charset="-128"/>
                <a:ea typeface="ＭＳ Ｐ明朝" panose="02020600040205080304" pitchFamily="18" charset="-128"/>
              </a:rPr>
              <a:t>で行い、月３台</a:t>
            </a:r>
            <a:r>
              <a:rPr lang="ja-JP" altLang="en-US" b="1" dirty="0">
                <a:latin typeface="ＭＳ Ｐ明朝" panose="02020600040205080304" pitchFamily="18" charset="-128"/>
                <a:ea typeface="ＭＳ Ｐ明朝" panose="02020600040205080304" pitchFamily="18" charset="-128"/>
              </a:rPr>
              <a:t>／人程度。</a:t>
            </a:r>
          </a:p>
          <a:p>
            <a:endParaRPr kumimoji="1" lang="ja-JP" altLang="en-US" b="1" dirty="0" smtClean="0">
              <a:latin typeface="ＭＳ Ｐ明朝" panose="02020600040205080304" pitchFamily="18" charset="-128"/>
              <a:ea typeface="ＭＳ Ｐ明朝" panose="02020600040205080304" pitchFamily="18" charset="-128"/>
            </a:endParaRPr>
          </a:p>
          <a:p>
            <a:r>
              <a:rPr kumimoji="1" lang="ja-JP" altLang="en-US" b="1" dirty="0" smtClean="0">
                <a:latin typeface="ＭＳ Ｐ明朝" panose="02020600040205080304" pitchFamily="18" charset="-128"/>
                <a:ea typeface="ＭＳ Ｐ明朝" panose="02020600040205080304" pitchFamily="18" charset="-128"/>
              </a:rPr>
              <a:t>大手中古車輸出業者のステッカーを貼ったまま販売している→ブランド化か？</a:t>
            </a:r>
            <a:r>
              <a:rPr lang="en-US" altLang="ja-JP" sz="2200" b="1" dirty="0" smtClean="0">
                <a:latin typeface="ＭＳ Ｐ明朝" panose="02020600040205080304" pitchFamily="18" charset="-128"/>
                <a:ea typeface="ＭＳ Ｐ明朝" panose="02020600040205080304" pitchFamily="18" charset="-128"/>
              </a:rPr>
              <a:t>(</a:t>
            </a:r>
            <a:r>
              <a:rPr lang="ja-JP" altLang="en-US" sz="2200" b="1" dirty="0" smtClean="0">
                <a:latin typeface="ＭＳ Ｐ明朝" panose="02020600040205080304" pitchFamily="18" charset="-128"/>
                <a:ea typeface="ＭＳ Ｐ明朝" panose="02020600040205080304" pitchFamily="18" charset="-128"/>
              </a:rPr>
              <a:t>中古輸出業者から買うより、直接</a:t>
            </a:r>
            <a:r>
              <a:rPr lang="en-US" altLang="ja-JP" sz="2200" b="1" dirty="0" smtClean="0">
                <a:latin typeface="ＭＳ Ｐ明朝" panose="02020600040205080304" pitchFamily="18" charset="-128"/>
                <a:ea typeface="ＭＳ Ｐ明朝" panose="02020600040205080304" pitchFamily="18" charset="-128"/>
              </a:rPr>
              <a:t>AA</a:t>
            </a:r>
            <a:r>
              <a:rPr lang="ja-JP" altLang="en-US" sz="2200" b="1" dirty="0" smtClean="0">
                <a:latin typeface="ＭＳ Ｐ明朝" panose="02020600040205080304" pitchFamily="18" charset="-128"/>
                <a:ea typeface="ＭＳ Ｐ明朝" panose="02020600040205080304" pitchFamily="18" charset="-128"/>
              </a:rPr>
              <a:t>から買った方が安いと販売者は認識しているのだが</a:t>
            </a:r>
            <a:r>
              <a:rPr lang="en-US" altLang="ja-JP" sz="2200" b="1" dirty="0" smtClean="0">
                <a:latin typeface="ＭＳ Ｐ明朝" panose="02020600040205080304" pitchFamily="18" charset="-128"/>
                <a:ea typeface="ＭＳ Ｐ明朝" panose="02020600040205080304" pitchFamily="18" charset="-128"/>
              </a:rPr>
              <a:t>…)</a:t>
            </a:r>
            <a:endParaRPr kumimoji="1" lang="ja-JP" altLang="en-US" sz="2200" b="1" dirty="0" smtClean="0">
              <a:latin typeface="ＭＳ Ｐ明朝" panose="02020600040205080304" pitchFamily="18" charset="-128"/>
              <a:ea typeface="ＭＳ Ｐ明朝" panose="02020600040205080304" pitchFamily="18" charset="-128"/>
            </a:endParaRPr>
          </a:p>
          <a:p>
            <a:endParaRPr lang="ja-JP" altLang="en-US" b="1" dirty="0" smtClean="0">
              <a:latin typeface="ＭＳ Ｐ明朝" panose="02020600040205080304" pitchFamily="18" charset="-128"/>
              <a:ea typeface="ＭＳ Ｐ明朝" panose="02020600040205080304" pitchFamily="18" charset="-128"/>
            </a:endParaRPr>
          </a:p>
          <a:p>
            <a:r>
              <a:rPr lang="ja-JP" altLang="en-US" b="1" dirty="0" smtClean="0">
                <a:latin typeface="ＭＳ Ｐ明朝" panose="02020600040205080304" pitchFamily="18" charset="-128"/>
                <a:ea typeface="ＭＳ Ｐ明朝" panose="02020600040205080304" pitchFamily="18" charset="-128"/>
              </a:rPr>
              <a:t>以前は市場があったが立ち退かされた。しかしかつての市場に沿った道路で路上販売をしている。路上販売の罰金は７万</a:t>
            </a:r>
            <a:r>
              <a:rPr lang="en-US" altLang="ja-JP" b="1" dirty="0" smtClean="0">
                <a:latin typeface="ＭＳ Ｐ明朝" panose="02020600040205080304" pitchFamily="18" charset="-128"/>
                <a:ea typeface="ＭＳ Ｐ明朝" panose="02020600040205080304" pitchFamily="18" charset="-128"/>
              </a:rPr>
              <a:t>MMK</a:t>
            </a:r>
            <a:r>
              <a:rPr lang="ja-JP" altLang="en-US" b="1" dirty="0" smtClean="0">
                <a:latin typeface="ＭＳ Ｐ明朝" panose="02020600040205080304" pitchFamily="18" charset="-128"/>
                <a:ea typeface="ＭＳ Ｐ明朝" panose="02020600040205080304" pitchFamily="18" charset="-128"/>
              </a:rPr>
              <a:t>。</a:t>
            </a:r>
            <a:endParaRPr kumimoji="1" lang="ja-JP" altLang="en-US" b="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52452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15</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バーター市場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56309" cy="5517232"/>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13747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16</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バーター市場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115" y="1268760"/>
            <a:ext cx="7356309" cy="5517232"/>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78929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17</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バーター市場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56309" cy="5517232"/>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78929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18</a:t>
            </a:fld>
            <a:endParaRPr lang="en-US" altLang="ja-JP" dirty="0"/>
          </a:p>
        </p:txBody>
      </p:sp>
      <p:sp>
        <p:nvSpPr>
          <p:cNvPr id="3" name="タイトル 2"/>
          <p:cNvSpPr>
            <a:spLocks noGrp="1"/>
          </p:cNvSpPr>
          <p:nvPr>
            <p:ph type="title" idx="4294967295"/>
          </p:nvPr>
        </p:nvSpPr>
        <p:spPr/>
        <p:txBody>
          <a:bodyPr anchor="t"/>
          <a:lstStyle/>
          <a:p>
            <a:r>
              <a:rPr kumimoji="1" lang="ja-JP" altLang="en-US" sz="3600" dirty="0" smtClean="0"/>
              <a:t>バーター市場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56309" cy="5517231"/>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275765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19</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4000" dirty="0" smtClean="0"/>
              <a:t>市場概況</a:t>
            </a:r>
            <a:r>
              <a:rPr kumimoji="1" lang="en-US" altLang="ja-JP" sz="4000" dirty="0" smtClean="0"/>
              <a:t>(</a:t>
            </a:r>
            <a:r>
              <a:rPr kumimoji="1" lang="ja-JP" altLang="en-US" sz="4000" dirty="0" smtClean="0"/>
              <a:t>バーター</a:t>
            </a:r>
            <a:r>
              <a:rPr kumimoji="1" lang="en-US" altLang="ja-JP" sz="4000" dirty="0" smtClean="0"/>
              <a:t>)</a:t>
            </a:r>
            <a:endParaRPr kumimoji="1" lang="ja-JP" altLang="en-US" sz="4000" dirty="0"/>
          </a:p>
        </p:txBody>
      </p:sp>
      <p:sp>
        <p:nvSpPr>
          <p:cNvPr id="4" name="テキスト プレースホルダー 3"/>
          <p:cNvSpPr>
            <a:spLocks noGrp="1"/>
          </p:cNvSpPr>
          <p:nvPr>
            <p:ph type="body" idx="4294967295"/>
          </p:nvPr>
        </p:nvSpPr>
        <p:spPr/>
        <p:txBody>
          <a:bodyPr>
            <a:normAutofit/>
          </a:bodyPr>
          <a:lstStyle/>
          <a:p>
            <a:r>
              <a:rPr kumimoji="1" lang="ja-JP" altLang="en-US" b="1" dirty="0" smtClean="0">
                <a:latin typeface="ＭＳ Ｐ明朝" panose="02020600040205080304" pitchFamily="18" charset="-128"/>
                <a:ea typeface="ＭＳ Ｐ明朝" panose="02020600040205080304" pitchFamily="18" charset="-128"/>
              </a:rPr>
              <a:t>市場全体で</a:t>
            </a:r>
            <a:r>
              <a:rPr kumimoji="1" lang="en-US" altLang="ja-JP" b="1" dirty="0" smtClean="0">
                <a:latin typeface="ＭＳ Ｐ明朝" panose="02020600040205080304" pitchFamily="18" charset="-128"/>
                <a:ea typeface="ＭＳ Ｐ明朝" panose="02020600040205080304" pitchFamily="18" charset="-128"/>
              </a:rPr>
              <a:t>700</a:t>
            </a:r>
            <a:r>
              <a:rPr kumimoji="1" lang="ja-JP" altLang="en-US" b="1" dirty="0" smtClean="0">
                <a:latin typeface="ＭＳ Ｐ明朝" panose="02020600040205080304" pitchFamily="18" charset="-128"/>
                <a:ea typeface="ＭＳ Ｐ明朝" panose="02020600040205080304" pitchFamily="18" charset="-128"/>
              </a:rPr>
              <a:t>台程度。乗用車が</a:t>
            </a:r>
            <a:r>
              <a:rPr kumimoji="1" lang="en-US" altLang="ja-JP" b="1" dirty="0" smtClean="0">
                <a:latin typeface="ＭＳ Ｐ明朝" panose="02020600040205080304" pitchFamily="18" charset="-128"/>
                <a:ea typeface="ＭＳ Ｐ明朝" panose="02020600040205080304" pitchFamily="18" charset="-128"/>
              </a:rPr>
              <a:t>500</a:t>
            </a:r>
            <a:r>
              <a:rPr kumimoji="1" lang="ja-JP" altLang="en-US" b="1" dirty="0" smtClean="0">
                <a:latin typeface="ＭＳ Ｐ明朝" panose="02020600040205080304" pitchFamily="18" charset="-128"/>
                <a:ea typeface="ＭＳ Ｐ明朝" panose="02020600040205080304" pitchFamily="18" charset="-128"/>
              </a:rPr>
              <a:t>台、トラックが</a:t>
            </a:r>
            <a:r>
              <a:rPr kumimoji="1" lang="en-US" altLang="ja-JP" b="1" dirty="0" smtClean="0">
                <a:latin typeface="ＭＳ Ｐ明朝" panose="02020600040205080304" pitchFamily="18" charset="-128"/>
                <a:ea typeface="ＭＳ Ｐ明朝" panose="02020600040205080304" pitchFamily="18" charset="-128"/>
              </a:rPr>
              <a:t>200</a:t>
            </a:r>
            <a:r>
              <a:rPr kumimoji="1" lang="ja-JP" altLang="en-US" b="1" dirty="0" smtClean="0">
                <a:latin typeface="ＭＳ Ｐ明朝" panose="02020600040205080304" pitchFamily="18" charset="-128"/>
                <a:ea typeface="ＭＳ Ｐ明朝" panose="02020600040205080304" pitchFamily="18" charset="-128"/>
              </a:rPr>
              <a:t>台ぐらい。ブローカーは</a:t>
            </a:r>
            <a:r>
              <a:rPr kumimoji="1" lang="en-US" altLang="ja-JP" b="1" dirty="0" smtClean="0">
                <a:latin typeface="ＭＳ Ｐ明朝" panose="02020600040205080304" pitchFamily="18" charset="-128"/>
                <a:ea typeface="ＭＳ Ｐ明朝" panose="02020600040205080304" pitchFamily="18" charset="-128"/>
              </a:rPr>
              <a:t>100</a:t>
            </a:r>
            <a:r>
              <a:rPr kumimoji="1" lang="ja-JP" altLang="en-US" b="1" dirty="0" smtClean="0">
                <a:latin typeface="ＭＳ Ｐ明朝" panose="02020600040205080304" pitchFamily="18" charset="-128"/>
                <a:ea typeface="ＭＳ Ｐ明朝" panose="02020600040205080304" pitchFamily="18" charset="-128"/>
              </a:rPr>
              <a:t>人程度いて、</a:t>
            </a:r>
            <a:r>
              <a:rPr kumimoji="1" lang="en-US" altLang="ja-JP" b="1" dirty="0" smtClean="0">
                <a:latin typeface="ＭＳ Ｐ明朝" panose="02020600040205080304" pitchFamily="18" charset="-128"/>
                <a:ea typeface="ＭＳ Ｐ明朝" panose="02020600040205080304" pitchFamily="18" charset="-128"/>
              </a:rPr>
              <a:t>5</a:t>
            </a:r>
            <a:r>
              <a:rPr kumimoji="1" lang="ja-JP" altLang="en-US" b="1" dirty="0" smtClean="0">
                <a:latin typeface="ＭＳ Ｐ明朝" panose="02020600040205080304" pitchFamily="18" charset="-128"/>
                <a:ea typeface="ＭＳ Ｐ明朝" panose="02020600040205080304" pitchFamily="18" charset="-128"/>
              </a:rPr>
              <a:t>～</a:t>
            </a:r>
            <a:r>
              <a:rPr kumimoji="1" lang="en-US" altLang="ja-JP" b="1" dirty="0" smtClean="0">
                <a:latin typeface="ＭＳ Ｐ明朝" panose="02020600040205080304" pitchFamily="18" charset="-128"/>
                <a:ea typeface="ＭＳ Ｐ明朝" panose="02020600040205080304" pitchFamily="18" charset="-128"/>
              </a:rPr>
              <a:t>6</a:t>
            </a:r>
            <a:r>
              <a:rPr kumimoji="1" lang="ja-JP" altLang="en-US" b="1" dirty="0" smtClean="0">
                <a:latin typeface="ＭＳ Ｐ明朝" panose="02020600040205080304" pitchFamily="18" charset="-128"/>
                <a:ea typeface="ＭＳ Ｐ明朝" panose="02020600040205080304" pitchFamily="18" charset="-128"/>
              </a:rPr>
              <a:t>人で一つのグループを作っている。</a:t>
            </a:r>
          </a:p>
          <a:p>
            <a:r>
              <a:rPr kumimoji="1" lang="ja-JP" altLang="en-US" b="1" dirty="0" smtClean="0">
                <a:latin typeface="ＭＳ Ｐ明朝" panose="02020600040205080304" pitchFamily="18" charset="-128"/>
                <a:ea typeface="ＭＳ Ｐ明朝" panose="02020600040205080304" pitchFamily="18" charset="-128"/>
              </a:rPr>
              <a:t>業者はこの１～２年の間にミンイェチョーズワ市場から移ってきた。</a:t>
            </a:r>
          </a:p>
          <a:p>
            <a:r>
              <a:rPr kumimoji="1" lang="ja-JP" altLang="en-US" b="1" dirty="0" smtClean="0">
                <a:latin typeface="ＭＳ Ｐ明朝" panose="02020600040205080304" pitchFamily="18" charset="-128"/>
                <a:ea typeface="ＭＳ Ｐ明朝" panose="02020600040205080304" pitchFamily="18" charset="-128"/>
              </a:rPr>
              <a:t>夜間、市場内に車を並べたままにしておくことは政府によって禁じられている。市場を閉める</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18</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時に</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なると、</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5</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人で自走して毎日車を別のヤードに移動させ、明朝また市場へ移動させている。</a:t>
            </a:r>
          </a:p>
        </p:txBody>
      </p:sp>
    </p:spTree>
    <p:extLst>
      <p:ext uri="{BB962C8B-B14F-4D97-AF65-F5344CB8AC3E}">
        <p14:creationId xmlns:p14="http://schemas.microsoft.com/office/powerpoint/2010/main" val="201960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a:t>
            </a:fld>
            <a:endParaRPr lang="en-US" altLang="ja-JP" dirty="0"/>
          </a:p>
        </p:txBody>
      </p:sp>
      <p:sp>
        <p:nvSpPr>
          <p:cNvPr id="3" name="タイトル 2"/>
          <p:cNvSpPr>
            <a:spLocks noGrp="1"/>
          </p:cNvSpPr>
          <p:nvPr>
            <p:ph type="title" idx="4294967295"/>
          </p:nvPr>
        </p:nvSpPr>
        <p:spPr/>
        <p:txBody>
          <a:bodyPr/>
          <a:lstStyle/>
          <a:p>
            <a:r>
              <a:rPr kumimoji="1" lang="ja-JP" altLang="en-US" dirty="0" smtClean="0"/>
              <a:t>概要</a:t>
            </a:r>
            <a:endParaRPr kumimoji="1" lang="ja-JP" altLang="en-US" dirty="0"/>
          </a:p>
        </p:txBody>
      </p:sp>
      <p:sp>
        <p:nvSpPr>
          <p:cNvPr id="4" name="テキスト プレースホルダ 3"/>
          <p:cNvSpPr>
            <a:spLocks noGrp="1"/>
          </p:cNvSpPr>
          <p:nvPr>
            <p:ph type="body" idx="4294967295"/>
          </p:nvPr>
        </p:nvSpPr>
        <p:spPr/>
        <p:txBody>
          <a:bodyPr>
            <a:normAutofit fontScale="92500" lnSpcReduction="10000"/>
          </a:bodyPr>
          <a:lstStyle/>
          <a:p>
            <a:r>
              <a:rPr kumimoji="1" lang="ja-JP" altLang="en-US" dirty="0" smtClean="0"/>
              <a:t>調査目的</a:t>
            </a:r>
          </a:p>
          <a:p>
            <a:pPr lvl="1"/>
            <a:r>
              <a:rPr kumimoji="1" lang="ja-JP" altLang="en-US" dirty="0" smtClean="0"/>
              <a:t>ヤンゴン市内の中古自動車・中古自動車部品店舗の集積状況を明らかにし、商品の物流環境を探る。</a:t>
            </a:r>
          </a:p>
          <a:p>
            <a:r>
              <a:rPr kumimoji="1" lang="ja-JP" altLang="en-US" dirty="0" smtClean="0"/>
              <a:t>調査時期</a:t>
            </a:r>
          </a:p>
          <a:p>
            <a:pPr lvl="1"/>
            <a:r>
              <a:rPr kumimoji="1" lang="ja-JP" altLang="en-US" dirty="0" smtClean="0"/>
              <a:t>２０１５年５月２８～２９日</a:t>
            </a:r>
          </a:p>
          <a:p>
            <a:r>
              <a:rPr kumimoji="1" lang="ja-JP" altLang="en-US" dirty="0" smtClean="0"/>
              <a:t>調査方法</a:t>
            </a:r>
          </a:p>
          <a:p>
            <a:pPr lvl="1"/>
            <a:r>
              <a:rPr kumimoji="1" lang="ja-JP" altLang="en-US" dirty="0" smtClean="0"/>
              <a:t>聞き取り調査</a:t>
            </a:r>
          </a:p>
          <a:p>
            <a:r>
              <a:rPr kumimoji="1" lang="ja-JP" altLang="en-US" dirty="0" smtClean="0"/>
              <a:t>調査対象</a:t>
            </a:r>
          </a:p>
          <a:p>
            <a:pPr lvl="1"/>
            <a:r>
              <a:rPr kumimoji="1" lang="ja-JP" altLang="en-US" dirty="0" smtClean="0"/>
              <a:t>日本からの進出企業１社</a:t>
            </a:r>
          </a:p>
          <a:p>
            <a:pPr lvl="1"/>
            <a:r>
              <a:rPr kumimoji="1" lang="ja-JP" altLang="en-US" dirty="0" smtClean="0"/>
              <a:t>現地中古車販売業者４店</a:t>
            </a:r>
          </a:p>
          <a:p>
            <a:pPr lvl="1"/>
            <a:r>
              <a:rPr kumimoji="1" lang="ja-JP" altLang="en-US" dirty="0" smtClean="0"/>
              <a:t>現地中古自動車部品販売業者４店</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20</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トリミンガラ市場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71614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21</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トリミンガラ市場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59226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22</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トリミンガラ市場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56309" cy="5517232"/>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2592262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23</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4000" dirty="0" smtClean="0"/>
              <a:t>市場概況</a:t>
            </a:r>
            <a:r>
              <a:rPr kumimoji="1" lang="en-US" altLang="ja-JP" sz="4000" dirty="0" smtClean="0"/>
              <a:t>(</a:t>
            </a:r>
            <a:r>
              <a:rPr kumimoji="1" lang="ja-JP" altLang="en-US" sz="4000" dirty="0" smtClean="0"/>
              <a:t>トリミンガラ</a:t>
            </a:r>
            <a:r>
              <a:rPr kumimoji="1" lang="en-US" altLang="ja-JP" sz="4000" dirty="0" smtClean="0"/>
              <a:t>)</a:t>
            </a:r>
            <a:endParaRPr kumimoji="1" lang="ja-JP" altLang="en-US" sz="4000" dirty="0"/>
          </a:p>
        </p:txBody>
      </p:sp>
      <p:sp>
        <p:nvSpPr>
          <p:cNvPr id="4" name="テキスト プレースホルダー 3"/>
          <p:cNvSpPr>
            <a:spLocks noGrp="1"/>
          </p:cNvSpPr>
          <p:nvPr>
            <p:ph type="body" idx="4294967295"/>
          </p:nvPr>
        </p:nvSpPr>
        <p:spPr>
          <a:xfrm>
            <a:off x="457200" y="1556792"/>
            <a:ext cx="8229600" cy="4767808"/>
          </a:xfrm>
        </p:spPr>
        <p:txBody>
          <a:bodyPr>
            <a:normAutofit fontScale="92500" lnSpcReduction="20000"/>
          </a:bodyPr>
          <a:lstStyle/>
          <a:p>
            <a:pPr rtl="0" eaLnBrk="1" latinLnBrk="0" hangingPunct="1"/>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市場全体で</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800</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1000</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台程度。</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1</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人</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10</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台ぐらいの販売車を持ち、数人でグループを組む</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インフォーマントのグループは５人</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。市場内の場所はグループで確保する。</a:t>
            </a:r>
          </a:p>
          <a:p>
            <a:pPr rtl="0" eaLnBrk="1" latinLnBrk="0" hangingPunct="1"/>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rtl="0" eaLnBrk="1" latinLnBrk="0" hangingPunct="1"/>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市場の使用料は一日</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200MMK</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／台。使用料を支払えば、誰でもここで商売できる</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場所の確保が問題になるが</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a:t>
            </a:r>
            <a:endParaRPr lang="ja-JP" altLang="ja-JP" sz="2600" b="1" dirty="0" smtClean="0">
              <a:effectLst/>
              <a:latin typeface="ＭＳ Ｐ明朝" panose="02020600040205080304" pitchFamily="18" charset="-128"/>
              <a:ea typeface="ＭＳ Ｐ明朝" panose="02020600040205080304" pitchFamily="18" charset="-128"/>
            </a:endParaRPr>
          </a:p>
          <a:p>
            <a:pPr rtl="0" eaLnBrk="1" latinLnBrk="0" hangingPunct="1"/>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rtl="0" eaLnBrk="1" latinLnBrk="0" hangingPunct="1"/>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業者はミンイェチョーズワ市場から移ってきた。</a:t>
            </a:r>
            <a:endParaRPr lang="ja-JP" altLang="ja-JP" b="1" dirty="0" smtClean="0">
              <a:effectLst/>
              <a:latin typeface="ＭＳ Ｐ明朝" panose="02020600040205080304" pitchFamily="18" charset="-128"/>
              <a:ea typeface="ＭＳ Ｐ明朝" panose="02020600040205080304" pitchFamily="18" charset="-128"/>
            </a:endParaRPr>
          </a:p>
          <a:p>
            <a:pPr rtl="0" eaLnBrk="1" latinLnBrk="0" hangingPunct="1"/>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rtl="0" eaLnBrk="1" latinLnBrk="0" hangingPunct="1"/>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夜間、市場内に車を並べたままにしておくことは政府によって禁じられている。</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違反すると罰金は一晩１万</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MMK</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市場を閉める</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21</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時に</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毎日車を別の</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場所</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周囲の僧院など</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に移動させ、明朝</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５時に</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また市場へ移動させている。</a:t>
            </a:r>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19607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24</a:t>
            </a:fld>
            <a:endParaRPr lang="en-US" altLang="ja-JP"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772" y="57231"/>
            <a:ext cx="5794415" cy="6756145"/>
          </a:xfrm>
          <a:prstGeom prst="rect">
            <a:avLst/>
          </a:prstGeom>
          <a:ln>
            <a:solidFill>
              <a:schemeClr val="tx1"/>
            </a:solidFill>
          </a:ln>
        </p:spPr>
      </p:pic>
      <p:sp>
        <p:nvSpPr>
          <p:cNvPr id="9" name="円/楕円 8"/>
          <p:cNvSpPr/>
          <p:nvPr/>
        </p:nvSpPr>
        <p:spPr>
          <a:xfrm>
            <a:off x="5205204" y="4581128"/>
            <a:ext cx="709426" cy="72008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3232529" y="332656"/>
            <a:ext cx="1080143" cy="400110"/>
          </a:xfrm>
          <a:prstGeom prst="rect">
            <a:avLst/>
          </a:prstGeom>
          <a:solidFill>
            <a:schemeClr val="bg1">
              <a:alpha val="50000"/>
            </a:schemeClr>
          </a:solidFill>
        </p:spPr>
        <p:txBody>
          <a:bodyPr wrap="square" lIns="36000" rIns="36000" rtlCol="0" anchor="ctr" anchorCtr="0">
            <a:spAutoFit/>
          </a:bodyPr>
          <a:lstStyle/>
          <a:p>
            <a:pPr algn="ctr"/>
            <a:r>
              <a:rPr lang="ja-JP" altLang="en-US" sz="2000" dirty="0">
                <a:solidFill>
                  <a:srgbClr val="C00000"/>
                </a:solidFill>
              </a:rPr>
              <a:t>ヤンゴン</a:t>
            </a:r>
            <a:endParaRPr lang="ja-JP" altLang="en-US" sz="2000" dirty="0" smtClean="0">
              <a:solidFill>
                <a:srgbClr val="C00000"/>
              </a:solidFill>
            </a:endParaRPr>
          </a:p>
        </p:txBody>
      </p:sp>
      <p:sp>
        <p:nvSpPr>
          <p:cNvPr id="16" name="テキスト ボックス 15"/>
          <p:cNvSpPr txBox="1"/>
          <p:nvPr/>
        </p:nvSpPr>
        <p:spPr>
          <a:xfrm>
            <a:off x="6084168" y="3068498"/>
            <a:ext cx="1123968" cy="369332"/>
          </a:xfrm>
          <a:prstGeom prst="rect">
            <a:avLst/>
          </a:prstGeom>
          <a:solidFill>
            <a:schemeClr val="bg1">
              <a:alpha val="50000"/>
            </a:schemeClr>
          </a:solidFill>
          <a:ln>
            <a:solidFill>
              <a:schemeClr val="accent1">
                <a:shade val="50000"/>
              </a:schemeClr>
            </a:solidFill>
          </a:ln>
        </p:spPr>
        <p:txBody>
          <a:bodyPr wrap="square" lIns="36000" rIns="36000" rtlCol="0" anchor="ctr" anchorCtr="0">
            <a:spAutoFit/>
          </a:bodyPr>
          <a:lstStyle/>
          <a:p>
            <a:pPr algn="ctr"/>
            <a:r>
              <a:rPr lang="ja-JP" altLang="en-US" sz="1800" b="1" dirty="0" smtClean="0">
                <a:latin typeface="HG丸ｺﾞｼｯｸM-PRO" panose="020F0600000000000000" pitchFamily="50" charset="-128"/>
                <a:ea typeface="HG丸ｺﾞｼｯｸM-PRO" panose="020F0600000000000000" pitchFamily="50" charset="-128"/>
              </a:rPr>
              <a:t>主に自走</a:t>
            </a:r>
          </a:p>
        </p:txBody>
      </p:sp>
      <p:sp>
        <p:nvSpPr>
          <p:cNvPr id="17" name="テキスト ボックス 16"/>
          <p:cNvSpPr txBox="1"/>
          <p:nvPr/>
        </p:nvSpPr>
        <p:spPr>
          <a:xfrm>
            <a:off x="3870970" y="4757082"/>
            <a:ext cx="1285686" cy="400110"/>
          </a:xfrm>
          <a:prstGeom prst="rect">
            <a:avLst/>
          </a:prstGeom>
          <a:solidFill>
            <a:schemeClr val="bg1">
              <a:alpha val="50000"/>
            </a:schemeClr>
          </a:solidFill>
        </p:spPr>
        <p:txBody>
          <a:bodyPr wrap="square" lIns="36000" rIns="36000" rtlCol="0" anchor="ctr" anchorCtr="0">
            <a:spAutoFit/>
          </a:bodyPr>
          <a:lstStyle/>
          <a:p>
            <a:pPr algn="ctr"/>
            <a:r>
              <a:rPr lang="ja-JP" altLang="en-US" sz="2000" dirty="0" smtClean="0">
                <a:solidFill>
                  <a:srgbClr val="C00000"/>
                </a:solidFill>
              </a:rPr>
              <a:t>ティラワ港</a:t>
            </a:r>
          </a:p>
        </p:txBody>
      </p:sp>
      <p:sp>
        <p:nvSpPr>
          <p:cNvPr id="22" name="曲折矢印 21"/>
          <p:cNvSpPr/>
          <p:nvPr/>
        </p:nvSpPr>
        <p:spPr>
          <a:xfrm rot="1717451" flipH="1">
            <a:off x="4297873" y="2350468"/>
            <a:ext cx="2157942" cy="1900327"/>
          </a:xfrm>
          <a:prstGeom prst="bentArrow">
            <a:avLst>
              <a:gd name="adj1" fmla="val 14546"/>
              <a:gd name="adj2" fmla="val 19902"/>
              <a:gd name="adj3" fmla="val 15026"/>
              <a:gd name="adj4" fmla="val 8392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左矢印 25"/>
          <p:cNvSpPr/>
          <p:nvPr/>
        </p:nvSpPr>
        <p:spPr>
          <a:xfrm rot="5079218">
            <a:off x="4875111" y="5640561"/>
            <a:ext cx="1365673" cy="84759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タイトル 2"/>
          <p:cNvSpPr txBox="1">
            <a:spLocks/>
          </p:cNvSpPr>
          <p:nvPr/>
        </p:nvSpPr>
        <p:spPr>
          <a:xfrm>
            <a:off x="7596336" y="323131"/>
            <a:ext cx="1378496" cy="6264696"/>
          </a:xfrm>
          <a:prstGeom prst="rect">
            <a:avLst/>
          </a:prstGeom>
        </p:spPr>
        <p:txBody>
          <a:bodyPr vert="eaVert"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pPr>
            <a:r>
              <a:rPr lang="ja-JP" altLang="en-US" sz="3200" dirty="0" smtClean="0"/>
              <a:t>　中古自動車の物流</a:t>
            </a:r>
            <a:endParaRPr lang="ja-JP" altLang="en-US" sz="3200" dirty="0"/>
          </a:p>
        </p:txBody>
      </p:sp>
      <p:sp>
        <p:nvSpPr>
          <p:cNvPr id="28" name="テキスト ボックス 27"/>
          <p:cNvSpPr txBox="1"/>
          <p:nvPr/>
        </p:nvSpPr>
        <p:spPr>
          <a:xfrm>
            <a:off x="653951" y="2564904"/>
            <a:ext cx="461665" cy="4032449"/>
          </a:xfrm>
          <a:prstGeom prst="rect">
            <a:avLst/>
          </a:prstGeom>
          <a:noFill/>
        </p:spPr>
        <p:txBody>
          <a:bodyPr vert="eaVert" wrap="square" rtlCol="0">
            <a:spAutoFit/>
          </a:bodyPr>
          <a:lstStyle/>
          <a:p>
            <a:r>
              <a:rPr kumimoji="1" lang="ja-JP" altLang="en-US" sz="1800" dirty="0" smtClean="0"/>
              <a:t>（現地聞き取り調査により報告者作成）</a:t>
            </a:r>
            <a:endParaRPr kumimoji="1" lang="ja-JP" altLang="en-US" sz="1800" dirty="0"/>
          </a:p>
        </p:txBody>
      </p:sp>
      <p:sp>
        <p:nvSpPr>
          <p:cNvPr id="33" name="円/楕円 32"/>
          <p:cNvSpPr/>
          <p:nvPr/>
        </p:nvSpPr>
        <p:spPr>
          <a:xfrm>
            <a:off x="2335956" y="770062"/>
            <a:ext cx="2524075" cy="193885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3923928" y="5877272"/>
            <a:ext cx="1362031" cy="646331"/>
          </a:xfrm>
          <a:prstGeom prst="rect">
            <a:avLst/>
          </a:prstGeom>
          <a:solidFill>
            <a:schemeClr val="bg1">
              <a:alpha val="50000"/>
            </a:schemeClr>
          </a:solidFill>
          <a:ln>
            <a:solidFill>
              <a:schemeClr val="accent1">
                <a:shade val="50000"/>
              </a:schemeClr>
            </a:solidFill>
          </a:ln>
        </p:spPr>
        <p:txBody>
          <a:bodyPr wrap="square" lIns="36000" rIns="36000" rtlCol="0" anchor="ctr" anchorCtr="0">
            <a:spAutoFit/>
          </a:bodyPr>
          <a:lstStyle/>
          <a:p>
            <a:pPr algn="ctr"/>
            <a:r>
              <a:rPr lang="ja-JP" altLang="en-US" sz="1800" b="1" dirty="0" smtClean="0">
                <a:latin typeface="HG丸ｺﾞｼｯｸM-PRO" panose="020F0600000000000000" pitchFamily="50" charset="-128"/>
                <a:ea typeface="HG丸ｺﾞｼｯｸM-PRO" panose="020F0600000000000000" pitchFamily="50" charset="-128"/>
              </a:rPr>
              <a:t>日本から主に</a:t>
            </a:r>
            <a:r>
              <a:rPr lang="en-US" altLang="ja-JP" sz="1800" b="1" dirty="0" smtClean="0">
                <a:latin typeface="HG丸ｺﾞｼｯｸM-PRO" panose="020F0600000000000000" pitchFamily="50" charset="-128"/>
                <a:ea typeface="HG丸ｺﾞｼｯｸM-PRO" panose="020F0600000000000000" pitchFamily="50" charset="-128"/>
              </a:rPr>
              <a:t>Ro-Ro</a:t>
            </a:r>
            <a:r>
              <a:rPr lang="ja-JP" altLang="en-US" sz="1800" b="1" dirty="0" smtClean="0">
                <a:latin typeface="HG丸ｺﾞｼｯｸM-PRO" panose="020F0600000000000000" pitchFamily="50" charset="-128"/>
                <a:ea typeface="HG丸ｺﾞｼｯｸM-PRO" panose="020F0600000000000000" pitchFamily="50" charset="-128"/>
              </a:rPr>
              <a:t>船</a:t>
            </a:r>
          </a:p>
        </p:txBody>
      </p:sp>
      <p:sp>
        <p:nvSpPr>
          <p:cNvPr id="35" name="テキスト ボックス 34"/>
          <p:cNvSpPr txBox="1"/>
          <p:nvPr/>
        </p:nvSpPr>
        <p:spPr>
          <a:xfrm>
            <a:off x="3084215" y="1554825"/>
            <a:ext cx="1008112" cy="369332"/>
          </a:xfrm>
          <a:prstGeom prst="rect">
            <a:avLst/>
          </a:prstGeom>
          <a:solidFill>
            <a:schemeClr val="bg1">
              <a:alpha val="88000"/>
            </a:schemeClr>
          </a:solidFill>
          <a:ln>
            <a:noFill/>
          </a:ln>
        </p:spPr>
        <p:txBody>
          <a:bodyPr wrap="square" lIns="36000" rIns="36000" rtlCol="0" anchor="ctr" anchorCtr="0">
            <a:spAutoFit/>
          </a:bodyPr>
          <a:lstStyle/>
          <a:p>
            <a:pPr algn="ctr"/>
            <a:r>
              <a:rPr lang="ja-JP" altLang="en-US" sz="1800" b="1" dirty="0" smtClean="0">
                <a:latin typeface="HG丸ｺﾞｼｯｸM-PRO" panose="020F0600000000000000" pitchFamily="50" charset="-128"/>
                <a:ea typeface="HG丸ｺﾞｼｯｸM-PRO" panose="020F0600000000000000" pitchFamily="50" charset="-128"/>
              </a:rPr>
              <a:t>各店舗へ</a:t>
            </a:r>
          </a:p>
        </p:txBody>
      </p:sp>
      <p:sp>
        <p:nvSpPr>
          <p:cNvPr id="36" name="角丸四角形吹き出し 35"/>
          <p:cNvSpPr/>
          <p:nvPr/>
        </p:nvSpPr>
        <p:spPr>
          <a:xfrm>
            <a:off x="5796136" y="1739491"/>
            <a:ext cx="1412000" cy="609389"/>
          </a:xfrm>
          <a:prstGeom prst="wedgeRoundRectCallout">
            <a:avLst>
              <a:gd name="adj1" fmla="val -96762"/>
              <a:gd name="adj2" fmla="val -17735"/>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ボトルネック：</a:t>
            </a:r>
          </a:p>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片側一車線の橋</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吹き出し 36"/>
          <p:cNvSpPr/>
          <p:nvPr/>
        </p:nvSpPr>
        <p:spPr>
          <a:xfrm>
            <a:off x="2411760" y="5150017"/>
            <a:ext cx="1360840" cy="665011"/>
          </a:xfrm>
          <a:prstGeom prst="wedgeRoundRectCallout">
            <a:avLst>
              <a:gd name="adj1" fmla="val 66370"/>
              <a:gd name="adj2" fmla="val 101147"/>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２週間～半月</a:t>
            </a:r>
          </a:p>
          <a:p>
            <a:pPr algn="ctr"/>
            <a:r>
              <a:rPr lang="en-US" altLang="ja-JP" sz="1200" b="1" dirty="0" smtClean="0">
                <a:solidFill>
                  <a:schemeClr val="tx1"/>
                </a:solidFill>
                <a:latin typeface="HG丸ｺﾞｼｯｸM-PRO" panose="020F0600000000000000" pitchFamily="50" charset="-128"/>
                <a:ea typeface="HG丸ｺﾞｼｯｸM-PRO" panose="020F0600000000000000" pitchFamily="50" charset="-128"/>
              </a:rPr>
              <a:t>70</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万～</a:t>
            </a:r>
            <a:r>
              <a:rPr lang="en-US" altLang="ja-JP" sz="1200" b="1" dirty="0" smtClean="0">
                <a:solidFill>
                  <a:schemeClr val="tx1"/>
                </a:solidFill>
                <a:latin typeface="HG丸ｺﾞｼｯｸM-PRO" panose="020F0600000000000000" pitchFamily="50" charset="-128"/>
                <a:ea typeface="HG丸ｺﾞｼｯｸM-PRO" panose="020F0600000000000000" pitchFamily="50" charset="-128"/>
              </a:rPr>
              <a:t>200</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万</a:t>
            </a:r>
            <a:r>
              <a:rPr lang="en-US" altLang="ja-JP" sz="1200" b="1" dirty="0" smtClean="0">
                <a:solidFill>
                  <a:schemeClr val="tx1"/>
                </a:solidFill>
                <a:latin typeface="HG丸ｺﾞｼｯｸM-PRO" panose="020F0600000000000000" pitchFamily="50" charset="-128"/>
                <a:ea typeface="HG丸ｺﾞｼｯｸM-PRO" panose="020F0600000000000000" pitchFamily="50" charset="-128"/>
              </a:rPr>
              <a:t>MMK</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／台</a:t>
            </a:r>
          </a:p>
        </p:txBody>
      </p:sp>
      <p:sp>
        <p:nvSpPr>
          <p:cNvPr id="38" name="角丸四角形吹き出し 37"/>
          <p:cNvSpPr/>
          <p:nvPr/>
        </p:nvSpPr>
        <p:spPr>
          <a:xfrm>
            <a:off x="6228184" y="3717032"/>
            <a:ext cx="1656184" cy="538703"/>
          </a:xfrm>
          <a:prstGeom prst="wedgeRoundRectCallout">
            <a:avLst>
              <a:gd name="adj1" fmla="val -38698"/>
              <a:gd name="adj2" fmla="val -106290"/>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ドライバーを雇えば</a:t>
            </a:r>
            <a:r>
              <a:rPr lang="en-US" altLang="ja-JP" sz="1200" b="1" dirty="0" smtClean="0">
                <a:solidFill>
                  <a:schemeClr val="tx1"/>
                </a:solidFill>
                <a:latin typeface="HG丸ｺﾞｼｯｸM-PRO" panose="020F0600000000000000" pitchFamily="50" charset="-128"/>
                <a:ea typeface="HG丸ｺﾞｼｯｸM-PRO" panose="020F0600000000000000" pitchFamily="50" charset="-128"/>
              </a:rPr>
              <a:t>15000MMK</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／日</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吹き出し 38"/>
          <p:cNvSpPr/>
          <p:nvPr/>
        </p:nvSpPr>
        <p:spPr>
          <a:xfrm>
            <a:off x="6077014" y="5272370"/>
            <a:ext cx="1656184" cy="646029"/>
          </a:xfrm>
          <a:prstGeom prst="wedgeRoundRectCallout">
            <a:avLst>
              <a:gd name="adj1" fmla="val -63428"/>
              <a:gd name="adj2" fmla="val -91558"/>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通関は２～３日</a:t>
            </a:r>
          </a:p>
          <a:p>
            <a:pPr algn="ctr"/>
            <a:r>
              <a:rPr lang="ja-JP" altLang="en-US" sz="1200" b="1" dirty="0">
                <a:solidFill>
                  <a:schemeClr val="tx1"/>
                </a:solidFill>
                <a:latin typeface="HG丸ｺﾞｼｯｸM-PRO" panose="020F0600000000000000" pitchFamily="50" charset="-128"/>
                <a:ea typeface="HG丸ｺﾞｼｯｸM-PRO" panose="020F0600000000000000" pitchFamily="50" charset="-128"/>
              </a:rPr>
              <a:t>ヤード蔵置</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200" b="1" dirty="0" smtClean="0">
                <a:solidFill>
                  <a:schemeClr val="tx1"/>
                </a:solidFill>
                <a:latin typeface="HG丸ｺﾞｼｯｸM-PRO" panose="020F0600000000000000" pitchFamily="50" charset="-128"/>
                <a:ea typeface="HG丸ｺﾞｼｯｸM-PRO" panose="020F0600000000000000" pitchFamily="50" charset="-128"/>
              </a:rPr>
              <a:t>3000MMK</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／日</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3707904" y="6279703"/>
            <a:ext cx="1925166" cy="461665"/>
          </a:xfrm>
          <a:prstGeom prst="rect">
            <a:avLst/>
          </a:prstGeom>
          <a:solidFill>
            <a:schemeClr val="bg1"/>
          </a:solidFill>
          <a:ln>
            <a:solidFill>
              <a:schemeClr val="accent1">
                <a:shade val="50000"/>
              </a:schemeClr>
            </a:solidFill>
          </a:ln>
        </p:spPr>
        <p:txBody>
          <a:bodyPr wrap="square" lIns="36000" rIns="36000" rtlCol="0" anchor="ctr" anchorCtr="0">
            <a:spAutoFit/>
          </a:bodyPr>
          <a:lstStyle/>
          <a:p>
            <a:pPr algn="ctr"/>
            <a:r>
              <a:rPr lang="ja-JP" altLang="en-US"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日本で仕入れ</a:t>
            </a:r>
          </a:p>
        </p:txBody>
      </p:sp>
      <p:cxnSp>
        <p:nvCxnSpPr>
          <p:cNvPr id="5" name="直線矢印コネクタ 4"/>
          <p:cNvCxnSpPr>
            <a:endCxn id="35" idx="2"/>
          </p:cNvCxnSpPr>
          <p:nvPr/>
        </p:nvCxnSpPr>
        <p:spPr>
          <a:xfrm flipH="1" flipV="1">
            <a:off x="3588271" y="1924157"/>
            <a:ext cx="1016672" cy="4355546"/>
          </a:xfrm>
          <a:prstGeom prst="straightConnector1">
            <a:avLst/>
          </a:prstGeom>
          <a:ln w="50800">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1" name="角丸四角形吹き出し 40"/>
          <p:cNvSpPr/>
          <p:nvPr/>
        </p:nvSpPr>
        <p:spPr>
          <a:xfrm>
            <a:off x="2213167" y="3653877"/>
            <a:ext cx="1360840" cy="665011"/>
          </a:xfrm>
          <a:prstGeom prst="wedgeRoundRectCallout">
            <a:avLst>
              <a:gd name="adj1" fmla="val 77569"/>
              <a:gd name="adj2" fmla="val -63569"/>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smtClean="0">
                <a:solidFill>
                  <a:schemeClr val="tx1"/>
                </a:solidFill>
                <a:latin typeface="HG丸ｺﾞｼｯｸM-PRO" panose="020F0600000000000000" pitchFamily="50" charset="-128"/>
                <a:ea typeface="HG丸ｺﾞｼｯｸM-PRO" panose="020F0600000000000000" pitchFamily="50" charset="-128"/>
              </a:rPr>
              <a:t>約一ヶ月</a:t>
            </a:r>
          </a:p>
        </p:txBody>
      </p:sp>
    </p:spTree>
    <p:extLst>
      <p:ext uri="{BB962C8B-B14F-4D97-AF65-F5344CB8AC3E}">
        <p14:creationId xmlns:p14="http://schemas.microsoft.com/office/powerpoint/2010/main" val="12949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25</a:t>
            </a:fld>
            <a:endParaRPr lang="en-US" altLang="ja-JP" dirty="0"/>
          </a:p>
        </p:txBody>
      </p:sp>
      <p:sp>
        <p:nvSpPr>
          <p:cNvPr id="3" name="タイトル 2"/>
          <p:cNvSpPr>
            <a:spLocks noGrp="1"/>
          </p:cNvSpPr>
          <p:nvPr>
            <p:ph type="title" idx="4294967295"/>
          </p:nvPr>
        </p:nvSpPr>
        <p:spPr>
          <a:xfrm>
            <a:off x="457200" y="332656"/>
            <a:ext cx="8229600" cy="708688"/>
          </a:xfrm>
        </p:spPr>
        <p:txBody>
          <a:bodyPr anchor="t">
            <a:normAutofit/>
          </a:bodyPr>
          <a:lstStyle/>
          <a:p>
            <a:r>
              <a:rPr lang="ja-JP" altLang="en-US" sz="4000" dirty="0"/>
              <a:t>輸入販売</a:t>
            </a:r>
            <a:r>
              <a:rPr kumimoji="1" lang="ja-JP" altLang="en-US" sz="4000" dirty="0" smtClean="0"/>
              <a:t>概況</a:t>
            </a:r>
            <a:endParaRPr kumimoji="1" lang="ja-JP" altLang="en-US" sz="4000" dirty="0"/>
          </a:p>
        </p:txBody>
      </p:sp>
      <p:sp>
        <p:nvSpPr>
          <p:cNvPr id="4" name="テキスト プレースホルダー 3"/>
          <p:cNvSpPr>
            <a:spLocks noGrp="1"/>
          </p:cNvSpPr>
          <p:nvPr>
            <p:ph type="body" idx="4294967295"/>
          </p:nvPr>
        </p:nvSpPr>
        <p:spPr>
          <a:xfrm>
            <a:off x="457200" y="980728"/>
            <a:ext cx="8229600" cy="5760640"/>
          </a:xfrm>
        </p:spPr>
        <p:txBody>
          <a:bodyPr anchor="ctr" anchorCtr="0">
            <a:normAutofit fontScale="70000" lnSpcReduction="20000"/>
          </a:bodyPr>
          <a:lstStyle/>
          <a:p>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中古車販売業者は二形態</a:t>
            </a:r>
          </a:p>
          <a:p>
            <a:pPr marL="393192" lvl="1" indent="0">
              <a:buNone/>
            </a:pP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①ショールームを構えて販売</a:t>
            </a:r>
            <a:r>
              <a:rPr lang="en-US" altLang="ja-JP" b="1" dirty="0">
                <a:latin typeface="ＭＳ Ｐ明朝" panose="02020600040205080304" pitchFamily="18" charset="-128"/>
                <a:ea typeface="ＭＳ Ｐ明朝" panose="02020600040205080304" pitchFamily="18" charset="-128"/>
                <a:cs typeface="Ebrima" panose="02000000000000000000" pitchFamily="2" charset="0"/>
              </a:rPr>
              <a:t>(</a:t>
            </a: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パーミット必要</a:t>
            </a:r>
            <a:r>
              <a:rPr lang="en-US" altLang="ja-JP" b="1" dirty="0">
                <a:latin typeface="ＭＳ Ｐ明朝" panose="02020600040205080304" pitchFamily="18" charset="-128"/>
                <a:ea typeface="ＭＳ Ｐ明朝" panose="02020600040205080304" pitchFamily="18" charset="-128"/>
                <a:cs typeface="Ebrima" panose="02000000000000000000" pitchFamily="2" charset="0"/>
              </a:rPr>
              <a:t>)</a:t>
            </a: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a:t>
            </a:r>
            <a:r>
              <a:rPr lang="en-US" altLang="ja-JP" b="1" dirty="0">
                <a:latin typeface="ＭＳ Ｐ明朝" panose="02020600040205080304" pitchFamily="18" charset="-128"/>
                <a:ea typeface="ＭＳ Ｐ明朝" panose="02020600040205080304" pitchFamily="18" charset="-128"/>
                <a:cs typeface="Ebrima" panose="02000000000000000000" pitchFamily="2" charset="0"/>
              </a:rPr>
              <a:t>100</a:t>
            </a: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軒程度か</a:t>
            </a:r>
          </a:p>
          <a:p>
            <a:pPr marL="393192" lvl="1" indent="0">
              <a:buNone/>
            </a:pP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②ブローカーが露天で</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対応</a:t>
            </a:r>
            <a:endParaRPr lang="ja-JP" altLang="en-US" b="1" dirty="0">
              <a:latin typeface="ＭＳ Ｐ明朝" panose="02020600040205080304" pitchFamily="18" charset="-128"/>
              <a:ea typeface="ＭＳ Ｐ明朝" panose="02020600040205080304" pitchFamily="18" charset="-128"/>
              <a:cs typeface="Ebrima" panose="02000000000000000000" pitchFamily="2" charset="0"/>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輸入のための</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パーミット取得費は、自ら取得すれば</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25</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MMK</a:t>
            </a:r>
            <a:r>
              <a:rPr kumimoji="1" lang="ja-JP" altLang="en-US" b="1" dirty="0" err="1" smtClean="0">
                <a:latin typeface="ＭＳ Ｐ明朝" panose="02020600040205080304" pitchFamily="18" charset="-128"/>
                <a:ea typeface="ＭＳ Ｐ明朝" panose="02020600040205080304" pitchFamily="18" charset="-128"/>
                <a:cs typeface="Ebrima" panose="02000000000000000000" pitchFamily="2" charset="0"/>
              </a:rPr>
              <a:t>、</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他者が取得したものを購入すれば</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35</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MMK</a:t>
            </a:r>
            <a:endPar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最近値上がりしている</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。トヨタヴィッツ</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2010</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年が以前</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850</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900</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MMK</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。今は</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950</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MMK(</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それでも３年前より相当安い</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a:t>
            </a:r>
            <a:r>
              <a:rPr kumimoji="1" lang="en-US" altLang="ja-JP" sz="2600" b="1" kern="1200" dirty="0" smtClean="0">
                <a:solidFill>
                  <a:schemeClr val="tx1"/>
                </a:solidFill>
                <a:effectLst/>
                <a:latin typeface="+mn-lt"/>
                <a:ea typeface="+mn-ea"/>
                <a:cs typeface="+mn-cs"/>
              </a:rPr>
              <a:t> </a:t>
            </a:r>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1300cc</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クラスの販売が多い</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輸入しやすい</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。ランドクルーザー</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(2700</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3000cc)</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も人気があり、</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3500</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万</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MMK</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程度。社用車需要で軽自動車の販売割合も増えてきた。</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700</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万</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MMK</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ぐらい。</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トラックの需要も増えている。</a:t>
            </a:r>
          </a:p>
          <a:p>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右ハンドル規制：</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2014</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年及び</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2015</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年製造車については右ハンドル車輸入不可</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a:t>
            </a:r>
            <a:r>
              <a:rPr lang="en-US" altLang="ja-JP" b="1" dirty="0">
                <a:latin typeface="ＭＳ Ｐ明朝" panose="02020600040205080304" pitchFamily="18" charset="-128"/>
                <a:ea typeface="ＭＳ Ｐ明朝" panose="02020600040205080304" pitchFamily="18" charset="-128"/>
                <a:cs typeface="Ebrima" panose="02000000000000000000" pitchFamily="2" charset="0"/>
              </a:rPr>
              <a:t>2015</a:t>
            </a: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年１月</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から</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a:t>
            </a:r>
            <a:endPar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endParaRPr>
          </a:p>
          <a:p>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車両購入に車庫証明が必要：証明書は</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800</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a:t>
            </a:r>
            <a:r>
              <a:rPr kumimoji="1"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1000USD</a:t>
            </a:r>
            <a:r>
              <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で売られている。</a:t>
            </a:r>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車庫証明書代</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が</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車両の価格に含まれている</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ことがある</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。ヤンゴン以外の住人には車庫証明の意味は無いが、彼らはよく知らずに車庫証明書代込みの価格で車両を買っている。</a:t>
            </a:r>
            <a:endParaRPr lang="ja-JP" altLang="ja-JP" sz="2600" dirty="0" smtClean="0">
              <a:effectLst/>
              <a:latin typeface="ＭＳ Ｐ明朝" panose="02020600040205080304" pitchFamily="18" charset="-128"/>
              <a:ea typeface="ＭＳ Ｐ明朝" panose="02020600040205080304" pitchFamily="18" charset="-128"/>
            </a:endParaRPr>
          </a:p>
          <a:p>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ダメージカー</a:t>
            </a:r>
            <a:r>
              <a:rPr lang="ja-JP" altLang="en-US" b="1" dirty="0">
                <a:latin typeface="ＭＳ Ｐ明朝" panose="02020600040205080304" pitchFamily="18" charset="-128"/>
                <a:ea typeface="ＭＳ Ｐ明朝" panose="02020600040205080304" pitchFamily="18" charset="-128"/>
                <a:cs typeface="Ebrima" panose="02000000000000000000" pitchFamily="2" charset="0"/>
              </a:rPr>
              <a:t>はミャンマーに輸入</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できない。</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購入代金支払い方法</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：多くの人は、車両購入時に価格の</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30</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％を頭金として支払い、残りは１～２年の分割払いにすることが多い。</a:t>
            </a:r>
            <a:endParaRPr lang="ja-JP" altLang="ja-JP" sz="2600" b="1" dirty="0" smtClean="0">
              <a:effectLst/>
              <a:latin typeface="ＭＳ Ｐ明朝" panose="02020600040205080304" pitchFamily="18" charset="-128"/>
              <a:ea typeface="ＭＳ Ｐ明朝" panose="02020600040205080304" pitchFamily="18" charset="-128"/>
            </a:endParaRPr>
          </a:p>
          <a:p>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ナンバーの好み：ミャンマー人は９と７を好む。好みのナンバーを得るための相場は</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50</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万</a:t>
            </a:r>
            <a:r>
              <a:rPr lang="en-US" altLang="ja-JP" b="1" dirty="0" smtClean="0">
                <a:latin typeface="ＭＳ Ｐ明朝" panose="02020600040205080304" pitchFamily="18" charset="-128"/>
                <a:ea typeface="ＭＳ Ｐ明朝" panose="02020600040205080304" pitchFamily="18" charset="-128"/>
                <a:cs typeface="Ebrima" panose="02000000000000000000" pitchFamily="2" charset="0"/>
              </a:rPr>
              <a:t>MMK</a:t>
            </a:r>
            <a:r>
              <a:rPr lang="ja-JP" altLang="en-US" b="1" dirty="0" smtClean="0">
                <a:latin typeface="ＭＳ Ｐ明朝" panose="02020600040205080304" pitchFamily="18" charset="-128"/>
                <a:ea typeface="ＭＳ Ｐ明朝" panose="02020600040205080304" pitchFamily="18" charset="-128"/>
                <a:cs typeface="Ebrima" panose="02000000000000000000" pitchFamily="2" charset="0"/>
              </a:rPr>
              <a:t>。</a:t>
            </a:r>
            <a:endParaRPr kumimoji="1" lang="ja-JP" altLang="en-US" b="1" dirty="0" smtClean="0">
              <a:latin typeface="ＭＳ Ｐ明朝" panose="02020600040205080304" pitchFamily="18" charset="-128"/>
              <a:ea typeface="ＭＳ Ｐ明朝" panose="02020600040205080304" pitchFamily="18" charset="-128"/>
              <a:cs typeface="Ebrima" panose="02000000000000000000" pitchFamily="2" charset="0"/>
            </a:endParaRPr>
          </a:p>
        </p:txBody>
      </p:sp>
    </p:spTree>
    <p:extLst>
      <p:ext uri="{BB962C8B-B14F-4D97-AF65-F5344CB8AC3E}">
        <p14:creationId xmlns:p14="http://schemas.microsoft.com/office/powerpoint/2010/main" val="2282050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924800" y="6346825"/>
            <a:ext cx="762000" cy="365125"/>
          </a:xfrm>
        </p:spPr>
        <p:txBody>
          <a:bodyPr/>
          <a:lstStyle/>
          <a:p>
            <a:pPr>
              <a:defRPr/>
            </a:pPr>
            <a:fld id="{49A7EEE2-7932-4648-BCA3-622D37B02D22}" type="slidenum">
              <a:rPr lang="en-US" altLang="ja-JP" smtClean="0"/>
              <a:pPr>
                <a:defRPr/>
              </a:pPr>
              <a:t>26</a:t>
            </a:fld>
            <a:endParaRPr lang="en-US" altLang="ja-JP" dirty="0"/>
          </a:p>
        </p:txBody>
      </p:sp>
      <p:sp>
        <p:nvSpPr>
          <p:cNvPr id="3" name="タイトル 2"/>
          <p:cNvSpPr>
            <a:spLocks noGrp="1"/>
          </p:cNvSpPr>
          <p:nvPr>
            <p:ph type="title" idx="4294967295"/>
          </p:nvPr>
        </p:nvSpPr>
        <p:spPr>
          <a:xfrm>
            <a:off x="7596336" y="323131"/>
            <a:ext cx="1378496" cy="6264696"/>
          </a:xfrm>
        </p:spPr>
        <p:txBody>
          <a:bodyPr vert="eaVert">
            <a:normAutofit/>
          </a:bodyPr>
          <a:lstStyle/>
          <a:p>
            <a:r>
              <a:rPr kumimoji="1" lang="ja-JP" altLang="en-US" sz="3200" dirty="0" smtClean="0"/>
              <a:t>中古自動車部品店舗の集積現況</a:t>
            </a:r>
            <a:endParaRPr kumimoji="1" lang="ja-JP" altLang="en-US" sz="3200" dirty="0"/>
          </a:p>
        </p:txBody>
      </p:sp>
      <p:pic>
        <p:nvPicPr>
          <p:cNvPr id="4" name="図 3" descr="ヤンゴン地図.png"/>
          <p:cNvPicPr>
            <a:picLocks noChangeAspect="1"/>
          </p:cNvPicPr>
          <p:nvPr/>
        </p:nvPicPr>
        <p:blipFill>
          <a:blip r:embed="rId2" cstate="print"/>
          <a:stretch>
            <a:fillRect/>
          </a:stretch>
        </p:blipFill>
        <p:spPr>
          <a:xfrm>
            <a:off x="1059689" y="-3657"/>
            <a:ext cx="6248615" cy="6858000"/>
          </a:xfrm>
          <a:prstGeom prst="rect">
            <a:avLst/>
          </a:prstGeom>
        </p:spPr>
      </p:pic>
      <p:sp>
        <p:nvSpPr>
          <p:cNvPr id="8" name="テキスト ボックス 7"/>
          <p:cNvSpPr txBox="1"/>
          <p:nvPr/>
        </p:nvSpPr>
        <p:spPr>
          <a:xfrm>
            <a:off x="3851921" y="3352283"/>
            <a:ext cx="1521692"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a:t>タムウェイ</a:t>
            </a:r>
            <a:r>
              <a:rPr lang="ja-JP" altLang="en-US" sz="1800" dirty="0" smtClean="0"/>
              <a:t>市場</a:t>
            </a:r>
          </a:p>
          <a:p>
            <a:pPr algn="ctr"/>
            <a:r>
              <a:rPr kumimoji="1" lang="en-US" altLang="ja-JP" sz="1800" dirty="0" smtClean="0"/>
              <a:t>(</a:t>
            </a:r>
            <a:r>
              <a:rPr lang="ja-JP" altLang="en-US" sz="1800" dirty="0" smtClean="0"/>
              <a:t>２００店</a:t>
            </a:r>
            <a:r>
              <a:rPr kumimoji="1" lang="ja-JP" altLang="en-US" sz="1800" dirty="0" smtClean="0"/>
              <a:t>程度</a:t>
            </a:r>
            <a:r>
              <a:rPr kumimoji="1" lang="en-US" altLang="ja-JP" sz="1800" dirty="0" smtClean="0"/>
              <a:t>)</a:t>
            </a:r>
            <a:endParaRPr kumimoji="1" lang="ja-JP" altLang="en-US" sz="1800" dirty="0"/>
          </a:p>
        </p:txBody>
      </p:sp>
      <p:sp>
        <p:nvSpPr>
          <p:cNvPr id="10" name="テキスト ボックス 9"/>
          <p:cNvSpPr txBox="1"/>
          <p:nvPr/>
        </p:nvSpPr>
        <p:spPr>
          <a:xfrm>
            <a:off x="1885987" y="432013"/>
            <a:ext cx="1173845"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a:t>ビエナ</a:t>
            </a:r>
            <a:r>
              <a:rPr lang="ja-JP" altLang="en-US" sz="1800" dirty="0" smtClean="0"/>
              <a:t>市場</a:t>
            </a:r>
          </a:p>
          <a:p>
            <a:pPr algn="ctr"/>
            <a:r>
              <a:rPr kumimoji="1" lang="en-US" altLang="ja-JP" sz="1800" dirty="0" smtClean="0"/>
              <a:t>(</a:t>
            </a:r>
            <a:r>
              <a:rPr lang="ja-JP" altLang="en-US" sz="1800" dirty="0" smtClean="0"/>
              <a:t>２４７１店</a:t>
            </a:r>
            <a:r>
              <a:rPr kumimoji="1" lang="en-US" altLang="ja-JP" sz="1800" dirty="0" smtClean="0"/>
              <a:t>)</a:t>
            </a:r>
            <a:endParaRPr kumimoji="1" lang="ja-JP" altLang="en-US" sz="1800" dirty="0"/>
          </a:p>
        </p:txBody>
      </p:sp>
      <p:sp>
        <p:nvSpPr>
          <p:cNvPr id="13" name="円/楕円 12"/>
          <p:cNvSpPr/>
          <p:nvPr/>
        </p:nvSpPr>
        <p:spPr>
          <a:xfrm>
            <a:off x="5392663" y="3545979"/>
            <a:ext cx="288032" cy="288032"/>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1538139" y="611163"/>
            <a:ext cx="288032" cy="288032"/>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67544" y="2564904"/>
            <a:ext cx="461665" cy="4032449"/>
          </a:xfrm>
          <a:prstGeom prst="rect">
            <a:avLst/>
          </a:prstGeom>
          <a:noFill/>
        </p:spPr>
        <p:txBody>
          <a:bodyPr vert="eaVert" wrap="square" rtlCol="0">
            <a:spAutoFit/>
          </a:bodyPr>
          <a:lstStyle/>
          <a:p>
            <a:r>
              <a:rPr kumimoji="1" lang="ja-JP" altLang="en-US" sz="1800" dirty="0" smtClean="0"/>
              <a:t>（現地聞き取り調査により報告者作成）</a:t>
            </a:r>
            <a:endParaRPr kumimoji="1" lang="ja-JP" altLang="en-US" sz="1800" dirty="0"/>
          </a:p>
        </p:txBody>
      </p:sp>
    </p:spTree>
    <p:extLst>
      <p:ext uri="{BB962C8B-B14F-4D97-AF65-F5344CB8AC3E}">
        <p14:creationId xmlns:p14="http://schemas.microsoft.com/office/powerpoint/2010/main" val="29103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27</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タムウェイ市場</a:t>
            </a:r>
            <a:endParaRPr kumimoji="1" lang="ja-JP" altLang="en-US" sz="3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322766"/>
            <a:ext cx="7320813" cy="5490610"/>
          </a:xfrm>
          <a:prstGeom prst="rect">
            <a:avLst/>
          </a:prstGeom>
        </p:spPr>
      </p:pic>
      <p:sp>
        <p:nvSpPr>
          <p:cNvPr id="6" name="テキスト ボックス 5"/>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3510000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28</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タムウェイ市場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94" y="1322766"/>
            <a:ext cx="7320814" cy="5490610"/>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3664476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29</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タムウェイ市場</a:t>
            </a:r>
            <a:endParaRPr kumimoji="1" lang="ja-JP" altLang="en-US" sz="3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68760"/>
            <a:ext cx="7356309" cy="5517232"/>
          </a:xfrm>
          <a:prstGeom prst="rect">
            <a:avLst/>
          </a:prstGeom>
        </p:spPr>
      </p:pic>
      <p:sp>
        <p:nvSpPr>
          <p:cNvPr id="6" name="テキスト ボックス 5"/>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366447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a:t>
            </a:fld>
            <a:endParaRPr lang="en-US" altLang="ja-JP" dirty="0"/>
          </a:p>
        </p:txBody>
      </p:sp>
      <p:pic>
        <p:nvPicPr>
          <p:cNvPr id="3" name="図 2" descr="日本からの仕向国別年間中古車輸出台数推移.png"/>
          <p:cNvPicPr>
            <a:picLocks noChangeAspect="1"/>
          </p:cNvPicPr>
          <p:nvPr/>
        </p:nvPicPr>
        <p:blipFill>
          <a:blip r:embed="rId2" cstate="print"/>
          <a:stretch>
            <a:fillRect/>
          </a:stretch>
        </p:blipFill>
        <p:spPr>
          <a:xfrm>
            <a:off x="1548465" y="0"/>
            <a:ext cx="6047070" cy="6858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30</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タムウェイ市場</a:t>
            </a:r>
            <a:r>
              <a:rPr kumimoji="1" lang="en-US" altLang="ja-JP" sz="3600" dirty="0" smtClean="0"/>
              <a:t>(</a:t>
            </a:r>
            <a:r>
              <a:rPr kumimoji="1" lang="ja-JP" altLang="en-US" sz="3600" dirty="0" smtClean="0"/>
              <a:t>管理事務所</a:t>
            </a:r>
            <a:r>
              <a:rPr kumimoji="1" lang="en-US" altLang="ja-JP" sz="3600" dirty="0" smtClean="0"/>
              <a:t>)</a:t>
            </a:r>
            <a:endParaRPr kumimoji="1" lang="ja-JP" altLang="en-US" sz="3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68760"/>
            <a:ext cx="7356309" cy="5517231"/>
          </a:xfrm>
          <a:prstGeom prst="rect">
            <a:avLst/>
          </a:prstGeom>
        </p:spPr>
      </p:pic>
      <p:sp>
        <p:nvSpPr>
          <p:cNvPr id="6" name="テキスト ボックス 5"/>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22149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31</a:t>
            </a:fld>
            <a:endParaRPr lang="en-US" altLang="ja-JP"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344" y="428093"/>
            <a:ext cx="7520080" cy="6025243"/>
          </a:xfrm>
          <a:prstGeom prst="rect">
            <a:avLst/>
          </a:prstGeom>
          <a:ln>
            <a:solidFill>
              <a:schemeClr val="tx1"/>
            </a:solidFill>
          </a:ln>
        </p:spPr>
      </p:pic>
      <p:sp>
        <p:nvSpPr>
          <p:cNvPr id="4" name="テキスト ボックス 3"/>
          <p:cNvSpPr txBox="1"/>
          <p:nvPr/>
        </p:nvSpPr>
        <p:spPr>
          <a:xfrm>
            <a:off x="4427984" y="5293657"/>
            <a:ext cx="3816424" cy="1015663"/>
          </a:xfrm>
          <a:prstGeom prst="rect">
            <a:avLst/>
          </a:prstGeom>
          <a:noFill/>
        </p:spPr>
        <p:txBody>
          <a:bodyPr wrap="square" rtlCol="0">
            <a:spAutoFit/>
          </a:bodyPr>
          <a:lstStyle/>
          <a:p>
            <a:r>
              <a:rPr kumimoji="1" lang="ja-JP" altLang="en-US" sz="2000" dirty="0" smtClean="0"/>
              <a:t>タムウェイ中古自動車部品市場</a:t>
            </a:r>
          </a:p>
          <a:p>
            <a:r>
              <a:rPr lang="ja-JP" altLang="en-US" sz="2000" dirty="0"/>
              <a:t>　</a:t>
            </a:r>
            <a:r>
              <a:rPr lang="ja-JP" altLang="en-US" sz="2000" dirty="0" smtClean="0"/>
              <a:t>　　　</a:t>
            </a:r>
            <a:r>
              <a:rPr kumimoji="1" lang="ja-JP" altLang="en-US" sz="2000" dirty="0" smtClean="0"/>
              <a:t>場内図</a:t>
            </a:r>
            <a:r>
              <a:rPr kumimoji="1" lang="en-US" altLang="ja-JP" sz="2000" dirty="0" smtClean="0"/>
              <a:t>(2015</a:t>
            </a:r>
            <a:r>
              <a:rPr kumimoji="1" lang="ja-JP" altLang="en-US" sz="2000" dirty="0" smtClean="0"/>
              <a:t>年５月調査</a:t>
            </a:r>
            <a:r>
              <a:rPr kumimoji="1" lang="en-US" altLang="ja-JP" sz="2000" dirty="0" smtClean="0"/>
              <a:t>)</a:t>
            </a:r>
            <a:endParaRPr kumimoji="1" lang="ja-JP" altLang="en-US" sz="2000" dirty="0" smtClean="0"/>
          </a:p>
          <a:p>
            <a:r>
              <a:rPr lang="ja-JP" altLang="en-US" sz="2000" dirty="0" smtClean="0"/>
              <a:t>　 </a:t>
            </a:r>
            <a:r>
              <a:rPr lang="en-US" altLang="ja-JP" sz="2000" dirty="0" smtClean="0"/>
              <a:t>(</a:t>
            </a:r>
            <a:r>
              <a:rPr lang="ja-JP" altLang="en-US" sz="2000" dirty="0" smtClean="0"/>
              <a:t>現地調査により</a:t>
            </a:r>
            <a:r>
              <a:rPr lang="ja-JP" altLang="en-US" sz="2000" dirty="0"/>
              <a:t>報告</a:t>
            </a:r>
            <a:r>
              <a:rPr lang="ja-JP" altLang="en-US" sz="2000" dirty="0" smtClean="0"/>
              <a:t>者作成</a:t>
            </a:r>
            <a:r>
              <a:rPr lang="en-US" altLang="ja-JP" sz="2000" dirty="0" smtClean="0"/>
              <a:t>)</a:t>
            </a:r>
            <a:endParaRPr kumimoji="1" lang="ja-JP"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32</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4000" dirty="0" smtClean="0"/>
              <a:t>市場概況</a:t>
            </a:r>
            <a:r>
              <a:rPr kumimoji="1" lang="en-US" altLang="ja-JP" sz="4000" dirty="0" smtClean="0"/>
              <a:t>(</a:t>
            </a:r>
            <a:r>
              <a:rPr kumimoji="1" lang="ja-JP" altLang="en-US" sz="4000" dirty="0" smtClean="0"/>
              <a:t>タムウェイ</a:t>
            </a:r>
            <a:r>
              <a:rPr kumimoji="1" lang="en-US" altLang="ja-JP" sz="4000" dirty="0" smtClean="0"/>
              <a:t>)</a:t>
            </a:r>
            <a:endParaRPr kumimoji="1" lang="ja-JP" altLang="en-US" sz="4000" dirty="0"/>
          </a:p>
        </p:txBody>
      </p:sp>
      <p:sp>
        <p:nvSpPr>
          <p:cNvPr id="4" name="テキスト プレースホルダー 3"/>
          <p:cNvSpPr>
            <a:spLocks noGrp="1"/>
          </p:cNvSpPr>
          <p:nvPr>
            <p:ph type="body" idx="4294967295"/>
          </p:nvPr>
        </p:nvSpPr>
        <p:spPr/>
        <p:txBody>
          <a:bodyPr/>
          <a:lstStyle/>
          <a:p>
            <a:r>
              <a:rPr kumimoji="1" lang="ja-JP" altLang="en-US" b="1" dirty="0" smtClean="0">
                <a:latin typeface="ＭＳ Ｐ明朝" panose="02020600040205080304" pitchFamily="18" charset="-128"/>
                <a:ea typeface="ＭＳ Ｐ明朝" panose="02020600040205080304" pitchFamily="18" charset="-128"/>
              </a:rPr>
              <a:t>市場は</a:t>
            </a:r>
            <a:r>
              <a:rPr kumimoji="1" lang="en-US" altLang="ja-JP" b="1" dirty="0" smtClean="0">
                <a:latin typeface="ＭＳ Ｐ明朝" panose="02020600040205080304" pitchFamily="18" charset="-128"/>
                <a:ea typeface="ＭＳ Ｐ明朝" panose="02020600040205080304" pitchFamily="18" charset="-128"/>
              </a:rPr>
              <a:t>15</a:t>
            </a:r>
            <a:r>
              <a:rPr kumimoji="1" lang="ja-JP" altLang="en-US" b="1" dirty="0" smtClean="0">
                <a:latin typeface="ＭＳ Ｐ明朝" panose="02020600040205080304" pitchFamily="18" charset="-128"/>
                <a:ea typeface="ＭＳ Ｐ明朝" panose="02020600040205080304" pitchFamily="18" charset="-128"/>
              </a:rPr>
              <a:t>年程度前から存在。</a:t>
            </a:r>
          </a:p>
          <a:p>
            <a:r>
              <a:rPr kumimoji="1" lang="ja-JP" altLang="en-US" b="1" dirty="0" smtClean="0">
                <a:latin typeface="ＭＳ Ｐ明朝" panose="02020600040205080304" pitchFamily="18" charset="-128"/>
                <a:ea typeface="ＭＳ Ｐ明朝" panose="02020600040205080304" pitchFamily="18" charset="-128"/>
              </a:rPr>
              <a:t>店舗数は</a:t>
            </a:r>
            <a:r>
              <a:rPr kumimoji="1" lang="en-US" altLang="ja-JP" b="1" dirty="0" smtClean="0">
                <a:latin typeface="ＭＳ Ｐ明朝" panose="02020600040205080304" pitchFamily="18" charset="-128"/>
                <a:ea typeface="ＭＳ Ｐ明朝" panose="02020600040205080304" pitchFamily="18" charset="-128"/>
              </a:rPr>
              <a:t>200</a:t>
            </a:r>
            <a:r>
              <a:rPr kumimoji="1" lang="ja-JP" altLang="en-US" b="1" dirty="0" smtClean="0">
                <a:latin typeface="ＭＳ Ｐ明朝" panose="02020600040205080304" pitchFamily="18" charset="-128"/>
                <a:ea typeface="ＭＳ Ｐ明朝" panose="02020600040205080304" pitchFamily="18" charset="-128"/>
              </a:rPr>
              <a:t>軒程度。新品を扱う店舗もある。</a:t>
            </a:r>
          </a:p>
          <a:p>
            <a:r>
              <a:rPr kumimoji="1" lang="ja-JP" altLang="en-US" b="1" dirty="0" smtClean="0">
                <a:latin typeface="ＭＳ Ｐ明朝" panose="02020600040205080304" pitchFamily="18" charset="-128"/>
                <a:ea typeface="ＭＳ Ｐ明朝" panose="02020600040205080304" pitchFamily="18" charset="-128"/>
              </a:rPr>
              <a:t>ヤンゴン市政府が市場を管理している。</a:t>
            </a:r>
          </a:p>
          <a:p>
            <a:r>
              <a:rPr lang="ja-JP" altLang="en-US" b="1" dirty="0" smtClean="0">
                <a:latin typeface="ＭＳ Ｐ明朝" panose="02020600040205080304" pitchFamily="18" charset="-128"/>
                <a:ea typeface="ＭＳ Ｐ明朝" panose="02020600040205080304" pitchFamily="18" charset="-128"/>
              </a:rPr>
              <a:t>市</a:t>
            </a:r>
            <a:r>
              <a:rPr lang="ja-JP" altLang="en-US" b="1" dirty="0">
                <a:latin typeface="ＭＳ Ｐ明朝" panose="02020600040205080304" pitchFamily="18" charset="-128"/>
                <a:ea typeface="ＭＳ Ｐ明朝" panose="02020600040205080304" pitchFamily="18" charset="-128"/>
              </a:rPr>
              <a:t>場内で客を紹介し合うこともある</a:t>
            </a:r>
            <a:r>
              <a:rPr lang="ja-JP" altLang="en-US" b="1" dirty="0" smtClean="0">
                <a:latin typeface="ＭＳ Ｐ明朝" panose="02020600040205080304" pitchFamily="18" charset="-128"/>
                <a:ea typeface="ＭＳ Ｐ明朝" panose="02020600040205080304" pitchFamily="18" charset="-128"/>
              </a:rPr>
              <a:t>。</a:t>
            </a:r>
          </a:p>
          <a:p>
            <a:r>
              <a:rPr kumimoji="1" lang="ja-JP" altLang="en-US" b="1" dirty="0" smtClean="0">
                <a:latin typeface="ＭＳ Ｐ明朝" panose="02020600040205080304" pitchFamily="18" charset="-128"/>
                <a:ea typeface="ＭＳ Ｐ明朝" panose="02020600040205080304" pitchFamily="18" charset="-128"/>
              </a:rPr>
              <a:t>業者の６０％はムスリムではないか</a:t>
            </a:r>
            <a:r>
              <a:rPr kumimoji="1" lang="en-US" altLang="ja-JP" b="1" dirty="0" smtClean="0">
                <a:latin typeface="ＭＳ Ｐ明朝" panose="02020600040205080304" pitchFamily="18" charset="-128"/>
                <a:ea typeface="ＭＳ Ｐ明朝" panose="02020600040205080304" pitchFamily="18" charset="-128"/>
              </a:rPr>
              <a:t>(</a:t>
            </a:r>
            <a:r>
              <a:rPr kumimoji="1" lang="ja-JP" altLang="en-US" b="1" dirty="0" smtClean="0">
                <a:latin typeface="ＭＳ Ｐ明朝" panose="02020600040205080304" pitchFamily="18" charset="-128"/>
                <a:ea typeface="ＭＳ Ｐ明朝" panose="02020600040205080304" pitchFamily="18" charset="-128"/>
              </a:rPr>
              <a:t>仏教徒の多いミャンマーでは少数派</a:t>
            </a:r>
            <a:r>
              <a:rPr kumimoji="1" lang="en-US" altLang="ja-JP" b="1" dirty="0" smtClean="0">
                <a:latin typeface="ＭＳ Ｐ明朝" panose="02020600040205080304" pitchFamily="18" charset="-128"/>
                <a:ea typeface="ＭＳ Ｐ明朝" panose="02020600040205080304" pitchFamily="18" charset="-128"/>
              </a:rPr>
              <a:t>)</a:t>
            </a:r>
            <a:r>
              <a:rPr kumimoji="1" lang="ja-JP" altLang="en-US" b="1" dirty="0" smtClean="0">
                <a:latin typeface="ＭＳ Ｐ明朝" panose="02020600040205080304" pitchFamily="18" charset="-128"/>
                <a:ea typeface="ＭＳ Ｐ明朝" panose="02020600040205080304" pitchFamily="18" charset="-128"/>
              </a:rPr>
              <a:t>。</a:t>
            </a:r>
            <a:r>
              <a:rPr lang="ja-JP" altLang="en-US" b="1" dirty="0" smtClean="0">
                <a:latin typeface="ＭＳ Ｐ明朝" panose="02020600040205080304" pitchFamily="18" charset="-128"/>
                <a:ea typeface="ＭＳ Ｐ明朝" panose="02020600040205080304" pitchFamily="18" charset="-128"/>
              </a:rPr>
              <a:t>次いでヒンズー教徒が３０％ぐらい</a:t>
            </a:r>
            <a:r>
              <a:rPr kumimoji="1" lang="ja-JP" altLang="en-US" b="1" dirty="0" smtClean="0">
                <a:latin typeface="ＭＳ Ｐ明朝" panose="02020600040205080304" pitchFamily="18" charset="-128"/>
                <a:ea typeface="ＭＳ Ｐ明朝" panose="02020600040205080304" pitchFamily="18" charset="-128"/>
              </a:rPr>
              <a:t>。</a:t>
            </a:r>
            <a:endParaRPr kumimoji="1" lang="ja-JP" altLang="en-US" b="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19607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33</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3664476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34</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35</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36</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37</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38</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39</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ビエナ市場</a:t>
            </a:r>
            <a:r>
              <a:rPr kumimoji="1" lang="en-US" altLang="ja-JP" sz="3600" dirty="0" smtClean="0"/>
              <a:t>(</a:t>
            </a:r>
            <a:r>
              <a:rPr kumimoji="1" lang="ja-JP" altLang="en-US" sz="3600" dirty="0" smtClean="0"/>
              <a:t>管理事務所</a:t>
            </a:r>
            <a:r>
              <a:rPr kumimoji="1" lang="en-US" altLang="ja-JP" sz="3600" dirty="0" smtClean="0"/>
              <a:t>)</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380312" cy="5535234"/>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4541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4</a:t>
            </a:fld>
            <a:endParaRPr lang="en-US" altLang="ja-JP" dirty="0"/>
          </a:p>
        </p:txBody>
      </p:sp>
      <p:pic>
        <p:nvPicPr>
          <p:cNvPr id="3" name="図 2" descr="日本からの仕向国別年間中古車輸出台数推移(積算).png"/>
          <p:cNvPicPr>
            <a:picLocks noChangeAspect="1"/>
          </p:cNvPicPr>
          <p:nvPr/>
        </p:nvPicPr>
        <p:blipFill>
          <a:blip r:embed="rId2" cstate="print"/>
          <a:stretch>
            <a:fillRect/>
          </a:stretch>
        </p:blipFill>
        <p:spPr>
          <a:xfrm>
            <a:off x="665328" y="0"/>
            <a:ext cx="7813344" cy="6858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40</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4000" dirty="0" smtClean="0"/>
              <a:t>市場概況</a:t>
            </a:r>
            <a:r>
              <a:rPr kumimoji="1" lang="en-US" altLang="ja-JP" sz="4000" dirty="0" smtClean="0"/>
              <a:t>(</a:t>
            </a:r>
            <a:r>
              <a:rPr kumimoji="1" lang="ja-JP" altLang="en-US" sz="4000" dirty="0" smtClean="0"/>
              <a:t>ビエナ</a:t>
            </a:r>
            <a:r>
              <a:rPr kumimoji="1" lang="en-US" altLang="ja-JP" sz="4000" dirty="0" smtClean="0"/>
              <a:t>)</a:t>
            </a:r>
            <a:endParaRPr kumimoji="1" lang="ja-JP" altLang="en-US" sz="4000" dirty="0"/>
          </a:p>
        </p:txBody>
      </p:sp>
      <p:sp>
        <p:nvSpPr>
          <p:cNvPr id="4" name="テキスト プレースホルダー 3"/>
          <p:cNvSpPr>
            <a:spLocks noGrp="1"/>
          </p:cNvSpPr>
          <p:nvPr>
            <p:ph type="body" idx="4294967295"/>
          </p:nvPr>
        </p:nvSpPr>
        <p:spPr/>
        <p:txBody>
          <a:bodyPr>
            <a:normAutofit fontScale="92500" lnSpcReduction="10000"/>
          </a:bodyPr>
          <a:lstStyle/>
          <a:p>
            <a:pPr rtl="0" eaLnBrk="1" latinLnBrk="0" hangingPunct="1"/>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市場は</a:t>
            </a:r>
            <a:r>
              <a:rPr lang="en-US" altLang="ja-JP" b="1" dirty="0" smtClean="0">
                <a:latin typeface="ＭＳ Ｐ明朝" panose="02020600040205080304" pitchFamily="18" charset="-128"/>
                <a:ea typeface="ＭＳ Ｐ明朝" panose="02020600040205080304" pitchFamily="18" charset="-128"/>
              </a:rPr>
              <a:t>1991</a:t>
            </a:r>
            <a:r>
              <a:rPr lang="ja-JP" altLang="en-US" b="1" dirty="0" smtClean="0">
                <a:latin typeface="ＭＳ Ｐ明朝" panose="02020600040205080304" pitchFamily="18" charset="-128"/>
                <a:ea typeface="ＭＳ Ｐ明朝" panose="02020600040205080304" pitchFamily="18" charset="-128"/>
              </a:rPr>
              <a:t>年</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から存在。</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ヤンゴン市政府が管理している。</a:t>
            </a:r>
            <a:endParaRPr lang="ja-JP" altLang="ja-JP" sz="2600" dirty="0" smtClean="0">
              <a:effectLst/>
              <a:latin typeface="ＭＳ Ｐ明朝" panose="02020600040205080304" pitchFamily="18" charset="-128"/>
              <a:ea typeface="ＭＳ Ｐ明朝" panose="02020600040205080304" pitchFamily="18" charset="-128"/>
            </a:endParaRPr>
          </a:p>
          <a:p>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店舗数は</a:t>
            </a:r>
            <a:r>
              <a:rPr kumimoji="1" lang="en-US" altLang="ja-JP" sz="2600" b="1" kern="1200" dirty="0" smtClean="0">
                <a:solidFill>
                  <a:schemeClr val="tx1"/>
                </a:solidFill>
                <a:effectLst/>
                <a:latin typeface="ＭＳ Ｐ明朝" panose="02020600040205080304" pitchFamily="18" charset="-128"/>
                <a:ea typeface="ＭＳ Ｐ明朝" panose="02020600040205080304" pitchFamily="18" charset="-128"/>
              </a:rPr>
              <a:t>2471</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軒。</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次第に拡張して現在の規模と</a:t>
            </a:r>
            <a:r>
              <a:rPr lang="ja-JP" altLang="en-US" b="1" dirty="0">
                <a:latin typeface="ＭＳ Ｐ明朝" panose="02020600040205080304" pitchFamily="18" charset="-128"/>
                <a:ea typeface="ＭＳ Ｐ明朝" panose="02020600040205080304" pitchFamily="18" charset="-128"/>
              </a:rPr>
              <a:t>なった。エンジンを扱う店</a:t>
            </a:r>
            <a:r>
              <a:rPr lang="ja-JP" altLang="en-US" b="1" dirty="0" smtClean="0">
                <a:latin typeface="ＭＳ Ｐ明朝" panose="02020600040205080304" pitchFamily="18" charset="-128"/>
                <a:ea typeface="ＭＳ Ｐ明朝" panose="02020600040205080304" pitchFamily="18" charset="-128"/>
              </a:rPr>
              <a:t>が多い</a:t>
            </a:r>
            <a:r>
              <a:rPr lang="ja-JP" altLang="ja-JP" b="1" dirty="0">
                <a:latin typeface="ＭＳ Ｐ明朝" panose="02020600040205080304" pitchFamily="18" charset="-128"/>
                <a:ea typeface="ＭＳ Ｐ明朝" panose="02020600040205080304" pitchFamily="18" charset="-128"/>
              </a:rPr>
              <a:t>。</a:t>
            </a:r>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rtl="0" eaLnBrk="1" latinLnBrk="0" hangingPunct="1"/>
            <a:r>
              <a:rPr lang="ja-JP" altLang="en-US" b="1" dirty="0" smtClean="0">
                <a:latin typeface="ＭＳ Ｐ明朝" panose="02020600040205080304" pitchFamily="18" charset="-128"/>
                <a:ea typeface="ＭＳ Ｐ明朝" panose="02020600040205080304" pitchFamily="18" charset="-128"/>
              </a:rPr>
              <a:t>７時～</a:t>
            </a:r>
            <a:r>
              <a:rPr lang="en-US" altLang="ja-JP" b="1" dirty="0" smtClean="0">
                <a:latin typeface="ＭＳ Ｐ明朝" panose="02020600040205080304" pitchFamily="18" charset="-128"/>
                <a:ea typeface="ＭＳ Ｐ明朝" panose="02020600040205080304" pitchFamily="18" charset="-128"/>
              </a:rPr>
              <a:t>18</a:t>
            </a:r>
            <a:r>
              <a:rPr lang="ja-JP" altLang="en-US" b="1" dirty="0" smtClean="0">
                <a:latin typeface="ＭＳ Ｐ明朝" panose="02020600040205080304" pitchFamily="18" charset="-128"/>
                <a:ea typeface="ＭＳ Ｐ明朝" panose="02020600040205080304" pitchFamily="18" charset="-128"/>
              </a:rPr>
              <a:t>時まで開場。日祝は休場。</a:t>
            </a:r>
            <a:endPar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endParaRPr>
          </a:p>
          <a:p>
            <a:pPr rtl="0" eaLnBrk="1" latinLnBrk="0" hangingPunct="1"/>
            <a:r>
              <a:rPr lang="ja-JP" altLang="en-US" b="1" dirty="0" smtClean="0">
                <a:latin typeface="ＭＳ Ｐ明朝" panose="02020600040205080304" pitchFamily="18" charset="-128"/>
                <a:ea typeface="ＭＳ Ｐ明朝" panose="02020600040205080304" pitchFamily="18" charset="-128"/>
              </a:rPr>
              <a:t>販売業者は市から店舗の所有権を購入して営業している。価格は、路地の小さな店舗は２～３万</a:t>
            </a:r>
            <a:r>
              <a:rPr lang="en-US" altLang="ja-JP" b="1" dirty="0" smtClean="0">
                <a:latin typeface="ＭＳ Ｐ明朝" panose="02020600040205080304" pitchFamily="18" charset="-128"/>
                <a:ea typeface="ＭＳ Ｐ明朝" panose="02020600040205080304" pitchFamily="18" charset="-128"/>
              </a:rPr>
              <a:t>MMK</a:t>
            </a:r>
            <a:r>
              <a:rPr lang="ja-JP" altLang="en-US" b="1" dirty="0" smtClean="0">
                <a:latin typeface="ＭＳ Ｐ明朝" panose="02020600040205080304" pitchFamily="18" charset="-128"/>
                <a:ea typeface="ＭＳ Ｐ明朝" panose="02020600040205080304" pitchFamily="18" charset="-128"/>
              </a:rPr>
              <a:t>。比較的大きい店舗は１億</a:t>
            </a:r>
            <a:r>
              <a:rPr lang="en-US" altLang="ja-JP" b="1" dirty="0" smtClean="0">
                <a:latin typeface="ＭＳ Ｐ明朝" panose="02020600040205080304" pitchFamily="18" charset="-128"/>
                <a:ea typeface="ＭＳ Ｐ明朝" panose="02020600040205080304" pitchFamily="18" charset="-128"/>
              </a:rPr>
              <a:t>MMK</a:t>
            </a:r>
            <a:r>
              <a:rPr lang="ja-JP" altLang="en-US" b="1" dirty="0" smtClean="0">
                <a:latin typeface="ＭＳ Ｐ明朝" panose="02020600040205080304" pitchFamily="18" charset="-128"/>
                <a:ea typeface="ＭＳ Ｐ明朝" panose="02020600040205080304" pitchFamily="18" charset="-128"/>
              </a:rPr>
              <a:t>。最大の店舗は３億</a:t>
            </a:r>
            <a:r>
              <a:rPr lang="en-US" altLang="ja-JP" b="1" dirty="0" smtClean="0">
                <a:latin typeface="ＭＳ Ｐ明朝" panose="02020600040205080304" pitchFamily="18" charset="-128"/>
                <a:ea typeface="ＭＳ Ｐ明朝" panose="02020600040205080304" pitchFamily="18" charset="-128"/>
              </a:rPr>
              <a:t>MMK</a:t>
            </a:r>
            <a:r>
              <a:rPr lang="ja-JP" altLang="en-US" b="1" dirty="0" smtClean="0">
                <a:latin typeface="ＭＳ Ｐ明朝" panose="02020600040205080304" pitchFamily="18" charset="-128"/>
                <a:ea typeface="ＭＳ Ｐ明朝" panose="02020600040205080304" pitchFamily="18" charset="-128"/>
              </a:rPr>
              <a:t>。</a:t>
            </a:r>
          </a:p>
          <a:p>
            <a:pPr rtl="0" eaLnBrk="1" latinLnBrk="0" hangingPunct="1"/>
            <a:r>
              <a:rPr lang="ja-JP" altLang="en-US" b="1" dirty="0" smtClean="0">
                <a:latin typeface="ＭＳ Ｐ明朝" panose="02020600040205080304" pitchFamily="18" charset="-128"/>
                <a:ea typeface="ＭＳ Ｐ明朝" panose="02020600040205080304" pitchFamily="18" charset="-128"/>
              </a:rPr>
              <a:t>市場</a:t>
            </a:r>
            <a:r>
              <a:rPr lang="ja-JP" altLang="en-US" b="1" dirty="0">
                <a:latin typeface="ＭＳ Ｐ明朝" panose="02020600040205080304" pitchFamily="18" charset="-128"/>
                <a:ea typeface="ＭＳ Ｐ明朝" panose="02020600040205080304" pitchFamily="18" charset="-128"/>
              </a:rPr>
              <a:t>中央の</a:t>
            </a:r>
            <a:r>
              <a:rPr lang="ja-JP" altLang="en-US" b="1" dirty="0" smtClean="0">
                <a:latin typeface="ＭＳ Ｐ明朝" panose="02020600040205080304" pitchFamily="18" charset="-128"/>
                <a:ea typeface="ＭＳ Ｐ明朝" panose="02020600040205080304" pitchFamily="18" charset="-128"/>
              </a:rPr>
              <a:t>広場に、輸入業者が中古部品をトラックに積んで現れる。販売業者はその業者から仕入れることも多い。</a:t>
            </a:r>
            <a:endParaRPr lang="ja-JP" altLang="ja-JP" dirty="0" smtClean="0">
              <a:effectLst/>
              <a:latin typeface="ＭＳ Ｐ明朝" panose="02020600040205080304" pitchFamily="18" charset="-128"/>
              <a:ea typeface="ＭＳ Ｐ明朝" panose="02020600040205080304" pitchFamily="18" charset="-128"/>
            </a:endParaRPr>
          </a:p>
          <a:p>
            <a:r>
              <a:rPr lang="ja-JP" altLang="en-US" b="1" dirty="0" smtClean="0">
                <a:latin typeface="ＭＳ Ｐ明朝" panose="02020600040205080304" pitchFamily="18" charset="-128"/>
                <a:ea typeface="ＭＳ Ｐ明朝" panose="02020600040205080304" pitchFamily="18" charset="-128"/>
              </a:rPr>
              <a:t>業者の</a:t>
            </a:r>
            <a:r>
              <a:rPr lang="ja-JP" altLang="en-US" b="1" dirty="0">
                <a:latin typeface="ＭＳ Ｐ明朝" panose="02020600040205080304" pitchFamily="18" charset="-128"/>
                <a:ea typeface="ＭＳ Ｐ明朝" panose="02020600040205080304" pitchFamily="18" charset="-128"/>
              </a:rPr>
              <a:t>５０</a:t>
            </a:r>
            <a:r>
              <a:rPr lang="ja-JP" altLang="en-US" b="1" dirty="0" smtClean="0">
                <a:latin typeface="ＭＳ Ｐ明朝" panose="02020600040205080304" pitchFamily="18" charset="-128"/>
                <a:ea typeface="ＭＳ Ｐ明朝" panose="02020600040205080304" pitchFamily="18" charset="-128"/>
              </a:rPr>
              <a:t>％</a:t>
            </a:r>
            <a:r>
              <a:rPr lang="ja-JP" altLang="en-US" b="1" dirty="0">
                <a:latin typeface="ＭＳ Ｐ明朝" panose="02020600040205080304" pitchFamily="18" charset="-128"/>
                <a:ea typeface="ＭＳ Ｐ明朝" panose="02020600040205080304" pitchFamily="18" charset="-128"/>
              </a:rPr>
              <a:t>はムスリムではない</a:t>
            </a:r>
            <a:r>
              <a:rPr lang="ja-JP" altLang="en-US" b="1" dirty="0" smtClean="0">
                <a:latin typeface="ＭＳ Ｐ明朝" panose="02020600040205080304" pitchFamily="18" charset="-128"/>
                <a:ea typeface="ＭＳ Ｐ明朝" panose="02020600040205080304" pitchFamily="18" charset="-128"/>
              </a:rPr>
              <a:t>か。次にヒンズー教徒が</a:t>
            </a:r>
            <a:r>
              <a:rPr lang="ja-JP" altLang="en-US" b="1" dirty="0">
                <a:latin typeface="ＭＳ Ｐ明朝" panose="02020600040205080304" pitchFamily="18" charset="-128"/>
                <a:ea typeface="ＭＳ Ｐ明朝" panose="02020600040205080304" pitchFamily="18" charset="-128"/>
              </a:rPr>
              <a:t>３０％ぐらい</a:t>
            </a:r>
            <a:r>
              <a:rPr lang="ja-JP" altLang="en-US" b="1" dirty="0" smtClean="0">
                <a:latin typeface="ＭＳ Ｐ明朝" panose="02020600040205080304" pitchFamily="18" charset="-128"/>
                <a:ea typeface="ＭＳ Ｐ明朝" panose="02020600040205080304" pitchFamily="18" charset="-128"/>
              </a:rPr>
              <a:t>。残りはビルマ族と華人。</a:t>
            </a:r>
            <a:endParaRPr lang="ja-JP" altLang="en-US" b="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19607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41</a:t>
            </a:fld>
            <a:endParaRPr lang="en-US" altLang="ja-JP" dirty="0"/>
          </a:p>
        </p:txBody>
      </p:sp>
      <p:pic>
        <p:nvPicPr>
          <p:cNvPr id="3" name="図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6000" contrast="7000"/>
                    </a14:imgEffect>
                  </a14:imgLayer>
                </a14:imgProps>
              </a:ext>
              <a:ext uri="{28A0092B-C50C-407E-A947-70E740481C1C}">
                <a14:useLocalDpi xmlns:a14="http://schemas.microsoft.com/office/drawing/2010/main" val="0"/>
              </a:ext>
            </a:extLst>
          </a:blip>
          <a:srcRect t="19950" b="239"/>
          <a:stretch/>
        </p:blipFill>
        <p:spPr>
          <a:xfrm>
            <a:off x="1331640" y="57231"/>
            <a:ext cx="6120680" cy="6756145"/>
          </a:xfrm>
          <a:prstGeom prst="rect">
            <a:avLst/>
          </a:prstGeom>
          <a:ln>
            <a:solidFill>
              <a:schemeClr val="tx1"/>
            </a:solidFill>
          </a:ln>
        </p:spPr>
      </p:pic>
      <p:sp>
        <p:nvSpPr>
          <p:cNvPr id="6" name="テキスト ボックス 5"/>
          <p:cNvSpPr txBox="1"/>
          <p:nvPr/>
        </p:nvSpPr>
        <p:spPr>
          <a:xfrm>
            <a:off x="2339752" y="1969095"/>
            <a:ext cx="739128" cy="307777"/>
          </a:xfrm>
          <a:prstGeom prst="rect">
            <a:avLst/>
          </a:prstGeom>
          <a:solidFill>
            <a:schemeClr val="bg1">
              <a:alpha val="50000"/>
            </a:schemeClr>
          </a:solidFill>
        </p:spPr>
        <p:txBody>
          <a:bodyPr wrap="square" lIns="36000" rIns="36000" rtlCol="0" anchor="ctr" anchorCtr="0">
            <a:spAutoFit/>
          </a:bodyPr>
          <a:lstStyle/>
          <a:p>
            <a:pPr algn="ctr"/>
            <a:r>
              <a:rPr lang="ja-JP" altLang="en-US" sz="1400" b="1" dirty="0"/>
              <a:t>ヤンゴン</a:t>
            </a:r>
            <a:endParaRPr lang="ja-JP" altLang="en-US" sz="1400" b="1" dirty="0" smtClean="0"/>
          </a:p>
        </p:txBody>
      </p:sp>
      <p:sp>
        <p:nvSpPr>
          <p:cNvPr id="7" name="円/楕円 6"/>
          <p:cNvSpPr/>
          <p:nvPr/>
        </p:nvSpPr>
        <p:spPr>
          <a:xfrm>
            <a:off x="3097931" y="1966512"/>
            <a:ext cx="288032" cy="288032"/>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682107" y="5965052"/>
            <a:ext cx="288032" cy="288032"/>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4355975" y="2875782"/>
            <a:ext cx="288032" cy="288032"/>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3933453" y="1935882"/>
            <a:ext cx="288032" cy="288032"/>
          </a:xfrm>
          <a:prstGeom prst="ellipse">
            <a:avLst/>
          </a:prstGeom>
          <a:solidFill>
            <a:srgbClr val="FFFF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771777" y="260648"/>
            <a:ext cx="1080143" cy="369332"/>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ミャンマー</a:t>
            </a:r>
          </a:p>
        </p:txBody>
      </p:sp>
      <p:sp>
        <p:nvSpPr>
          <p:cNvPr id="14" name="テキスト ボックス 13"/>
          <p:cNvSpPr txBox="1"/>
          <p:nvPr/>
        </p:nvSpPr>
        <p:spPr>
          <a:xfrm>
            <a:off x="4120904" y="3193231"/>
            <a:ext cx="739128" cy="307777"/>
          </a:xfrm>
          <a:prstGeom prst="rect">
            <a:avLst/>
          </a:prstGeom>
          <a:solidFill>
            <a:schemeClr val="bg1">
              <a:alpha val="50000"/>
            </a:schemeClr>
          </a:solidFill>
        </p:spPr>
        <p:txBody>
          <a:bodyPr wrap="square" lIns="36000" rIns="36000" rtlCol="0" anchor="ctr" anchorCtr="0">
            <a:spAutoFit/>
          </a:bodyPr>
          <a:lstStyle/>
          <a:p>
            <a:pPr algn="ctr"/>
            <a:r>
              <a:rPr lang="ja-JP" altLang="en-US" sz="1400" b="1" dirty="0" smtClean="0"/>
              <a:t>バンコク</a:t>
            </a:r>
          </a:p>
        </p:txBody>
      </p:sp>
      <p:sp>
        <p:nvSpPr>
          <p:cNvPr id="15" name="テキスト ボックス 14"/>
          <p:cNvSpPr txBox="1"/>
          <p:nvPr/>
        </p:nvSpPr>
        <p:spPr>
          <a:xfrm>
            <a:off x="4974310" y="1916832"/>
            <a:ext cx="461786" cy="369332"/>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タイ</a:t>
            </a:r>
          </a:p>
        </p:txBody>
      </p:sp>
      <p:sp>
        <p:nvSpPr>
          <p:cNvPr id="16" name="テキスト ボックス 15"/>
          <p:cNvSpPr txBox="1"/>
          <p:nvPr/>
        </p:nvSpPr>
        <p:spPr>
          <a:xfrm>
            <a:off x="5012431" y="5929535"/>
            <a:ext cx="1431777" cy="307777"/>
          </a:xfrm>
          <a:prstGeom prst="rect">
            <a:avLst/>
          </a:prstGeom>
          <a:solidFill>
            <a:schemeClr val="bg1">
              <a:alpha val="50000"/>
            </a:schemeClr>
          </a:solidFill>
        </p:spPr>
        <p:txBody>
          <a:bodyPr wrap="square" lIns="36000" rIns="36000" rtlCol="0" anchor="ctr" anchorCtr="0">
            <a:spAutoFit/>
          </a:bodyPr>
          <a:lstStyle/>
          <a:p>
            <a:pPr algn="ctr"/>
            <a:r>
              <a:rPr lang="ja-JP" altLang="en-US" sz="1400" b="1" dirty="0" smtClean="0"/>
              <a:t>クアラルンプール</a:t>
            </a:r>
          </a:p>
        </p:txBody>
      </p:sp>
      <p:sp>
        <p:nvSpPr>
          <p:cNvPr id="17" name="テキスト ボックス 16"/>
          <p:cNvSpPr txBox="1"/>
          <p:nvPr/>
        </p:nvSpPr>
        <p:spPr>
          <a:xfrm>
            <a:off x="3870762" y="5301208"/>
            <a:ext cx="1141670" cy="369332"/>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マレーシア</a:t>
            </a:r>
          </a:p>
        </p:txBody>
      </p:sp>
      <p:sp>
        <p:nvSpPr>
          <p:cNvPr id="18" name="円/楕円 17"/>
          <p:cNvSpPr/>
          <p:nvPr/>
        </p:nvSpPr>
        <p:spPr>
          <a:xfrm>
            <a:off x="3635896" y="2041798"/>
            <a:ext cx="288032" cy="288032"/>
          </a:xfrm>
          <a:prstGeom prst="ellipse">
            <a:avLst/>
          </a:prstGeom>
          <a:solidFill>
            <a:srgbClr val="FFFF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曲折矢印 21"/>
          <p:cNvSpPr/>
          <p:nvPr/>
        </p:nvSpPr>
        <p:spPr>
          <a:xfrm rot="1717451" flipH="1">
            <a:off x="3469006" y="2386829"/>
            <a:ext cx="2505122" cy="3192933"/>
          </a:xfrm>
          <a:prstGeom prst="bentArrow">
            <a:avLst>
              <a:gd name="adj1" fmla="val 9186"/>
              <a:gd name="adj2" fmla="val 9182"/>
              <a:gd name="adj3" fmla="val 10825"/>
              <a:gd name="adj4" fmla="val 7647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テキスト ボックス 22"/>
          <p:cNvSpPr txBox="1"/>
          <p:nvPr/>
        </p:nvSpPr>
        <p:spPr>
          <a:xfrm>
            <a:off x="4250060" y="1801391"/>
            <a:ext cx="648072" cy="288147"/>
          </a:xfrm>
          <a:prstGeom prst="rect">
            <a:avLst/>
          </a:prstGeom>
          <a:solidFill>
            <a:schemeClr val="bg1">
              <a:alpha val="50000"/>
            </a:schemeClr>
          </a:solidFill>
        </p:spPr>
        <p:txBody>
          <a:bodyPr wrap="square" lIns="36000" tIns="36000" rIns="36000" bIns="36000" rtlCol="0" anchor="ctr" anchorCtr="0">
            <a:spAutoFit/>
          </a:bodyPr>
          <a:lstStyle/>
          <a:p>
            <a:pPr algn="ctr"/>
            <a:r>
              <a:rPr lang="ja-JP" altLang="en-US" sz="1400" b="1" dirty="0" smtClean="0"/>
              <a:t>メーソト</a:t>
            </a:r>
          </a:p>
        </p:txBody>
      </p:sp>
      <p:sp>
        <p:nvSpPr>
          <p:cNvPr id="24" name="テキスト ボックス 23"/>
          <p:cNvSpPr txBox="1"/>
          <p:nvPr/>
        </p:nvSpPr>
        <p:spPr>
          <a:xfrm>
            <a:off x="3275856" y="2348880"/>
            <a:ext cx="796650" cy="288147"/>
          </a:xfrm>
          <a:prstGeom prst="rect">
            <a:avLst/>
          </a:prstGeom>
          <a:solidFill>
            <a:schemeClr val="bg1">
              <a:alpha val="50000"/>
            </a:schemeClr>
          </a:solidFill>
        </p:spPr>
        <p:txBody>
          <a:bodyPr wrap="square" lIns="36000" tIns="36000" rIns="36000" bIns="36000" rtlCol="0" anchor="ctr" anchorCtr="0">
            <a:spAutoFit/>
          </a:bodyPr>
          <a:lstStyle/>
          <a:p>
            <a:pPr algn="ctr"/>
            <a:r>
              <a:rPr lang="ja-JP" altLang="en-US" sz="1400" b="1" dirty="0" smtClean="0"/>
              <a:t>ミャワディ</a:t>
            </a:r>
          </a:p>
        </p:txBody>
      </p:sp>
      <p:sp>
        <p:nvSpPr>
          <p:cNvPr id="25" name="左矢印 24"/>
          <p:cNvSpPr/>
          <p:nvPr/>
        </p:nvSpPr>
        <p:spPr>
          <a:xfrm rot="715739">
            <a:off x="3398654" y="1856563"/>
            <a:ext cx="229245" cy="60007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左矢印 25"/>
          <p:cNvSpPr/>
          <p:nvPr/>
        </p:nvSpPr>
        <p:spPr>
          <a:xfrm rot="3864854">
            <a:off x="3982477" y="2418236"/>
            <a:ext cx="650469" cy="27459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タイトル 2"/>
          <p:cNvSpPr txBox="1">
            <a:spLocks/>
          </p:cNvSpPr>
          <p:nvPr/>
        </p:nvSpPr>
        <p:spPr>
          <a:xfrm>
            <a:off x="7596336" y="323131"/>
            <a:ext cx="1378496" cy="6264696"/>
          </a:xfrm>
          <a:prstGeom prst="rect">
            <a:avLst/>
          </a:prstGeom>
        </p:spPr>
        <p:txBody>
          <a:bodyPr vert="eaVert"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fontAlgn="auto">
              <a:spcAft>
                <a:spcPts val="0"/>
              </a:spcAft>
            </a:pPr>
            <a:r>
              <a:rPr lang="ja-JP" altLang="en-US" sz="3200" dirty="0" smtClean="0"/>
              <a:t>中古自動車部品の物流</a:t>
            </a:r>
            <a:endParaRPr lang="ja-JP" altLang="en-US" sz="3200" dirty="0"/>
          </a:p>
        </p:txBody>
      </p:sp>
      <p:sp>
        <p:nvSpPr>
          <p:cNvPr id="28" name="テキスト ボックス 27"/>
          <p:cNvSpPr txBox="1"/>
          <p:nvPr/>
        </p:nvSpPr>
        <p:spPr>
          <a:xfrm>
            <a:off x="653951" y="2564904"/>
            <a:ext cx="461665" cy="4032449"/>
          </a:xfrm>
          <a:prstGeom prst="rect">
            <a:avLst/>
          </a:prstGeom>
          <a:noFill/>
        </p:spPr>
        <p:txBody>
          <a:bodyPr vert="eaVert" wrap="square" rtlCol="0">
            <a:spAutoFit/>
          </a:bodyPr>
          <a:lstStyle/>
          <a:p>
            <a:r>
              <a:rPr kumimoji="1" lang="ja-JP" altLang="en-US" sz="1800" dirty="0" smtClean="0"/>
              <a:t>（現地聞き取り調査により報告者作成）</a:t>
            </a:r>
            <a:endParaRPr kumimoji="1" lang="ja-JP" altLang="en-US" sz="1800" dirty="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493" y="3725787"/>
            <a:ext cx="886756" cy="366843"/>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389" y="2670820"/>
            <a:ext cx="886756" cy="366843"/>
          </a:xfrm>
          <a:prstGeom prst="rect">
            <a:avLst/>
          </a:prstGeom>
        </p:spPr>
      </p:pic>
      <p:pic>
        <p:nvPicPr>
          <p:cNvPr id="31" name="図 30"/>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rightnessContrast contrast="9000"/>
                    </a14:imgEffect>
                  </a14:imgLayer>
                </a14:imgProps>
              </a:ext>
              <a:ext uri="{28A0092B-C50C-407E-A947-70E740481C1C}">
                <a14:useLocalDpi xmlns:a14="http://schemas.microsoft.com/office/drawing/2010/main" val="0"/>
              </a:ext>
            </a:extLst>
          </a:blip>
          <a:stretch>
            <a:fillRect/>
          </a:stretch>
        </p:blipFill>
        <p:spPr>
          <a:xfrm>
            <a:off x="3232704" y="1503834"/>
            <a:ext cx="768283" cy="374292"/>
          </a:xfrm>
          <a:prstGeom prst="rect">
            <a:avLst/>
          </a:prstGeom>
        </p:spPr>
      </p:pic>
      <p:sp>
        <p:nvSpPr>
          <p:cNvPr id="1025" name="角丸四角形吹き出し 1024"/>
          <p:cNvSpPr/>
          <p:nvPr/>
        </p:nvSpPr>
        <p:spPr>
          <a:xfrm>
            <a:off x="3933453" y="999154"/>
            <a:ext cx="923310" cy="489057"/>
          </a:xfrm>
          <a:prstGeom prst="wedgeRoundRectCallout">
            <a:avLst>
              <a:gd name="adj1" fmla="val -48061"/>
              <a:gd name="adj2" fmla="val 172761"/>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HG丸ｺﾞｼｯｸM-PRO" panose="020F0600000000000000" pitchFamily="50" charset="-128"/>
                <a:ea typeface="HG丸ｺﾞｼｯｸM-PRO" panose="020F0600000000000000" pitchFamily="50" charset="-128"/>
              </a:rPr>
              <a:t>越境はボート</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43" name="フリーフォーム 1042"/>
          <p:cNvSpPr/>
          <p:nvPr/>
        </p:nvSpPr>
        <p:spPr>
          <a:xfrm>
            <a:off x="2834736" y="2247900"/>
            <a:ext cx="1870614" cy="3771900"/>
          </a:xfrm>
          <a:custGeom>
            <a:avLst/>
            <a:gdLst>
              <a:gd name="connsiteX0" fmla="*/ 337089 w 1870614"/>
              <a:gd name="connsiteY0" fmla="*/ 0 h 3771900"/>
              <a:gd name="connsiteX1" fmla="*/ 60864 w 1870614"/>
              <a:gd name="connsiteY1" fmla="*/ 1171575 h 3771900"/>
              <a:gd name="connsiteX2" fmla="*/ 32289 w 1870614"/>
              <a:gd name="connsiteY2" fmla="*/ 1914525 h 3771900"/>
              <a:gd name="connsiteX3" fmla="*/ 441864 w 1870614"/>
              <a:gd name="connsiteY3" fmla="*/ 2905125 h 3771900"/>
              <a:gd name="connsiteX4" fmla="*/ 832389 w 1870614"/>
              <a:gd name="connsiteY4" fmla="*/ 3267075 h 3771900"/>
              <a:gd name="connsiteX5" fmla="*/ 1870614 w 1870614"/>
              <a:gd name="connsiteY5" fmla="*/ 3771900 h 3771900"/>
              <a:gd name="connsiteX6" fmla="*/ 1870614 w 1870614"/>
              <a:gd name="connsiteY6" fmla="*/ 37719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0614" h="3771900">
                <a:moveTo>
                  <a:pt x="337089" y="0"/>
                </a:moveTo>
                <a:cubicBezTo>
                  <a:pt x="224376" y="426243"/>
                  <a:pt x="111664" y="852487"/>
                  <a:pt x="60864" y="1171575"/>
                </a:cubicBezTo>
                <a:cubicBezTo>
                  <a:pt x="10064" y="1490663"/>
                  <a:pt x="-31211" y="1625600"/>
                  <a:pt x="32289" y="1914525"/>
                </a:cubicBezTo>
                <a:cubicBezTo>
                  <a:pt x="95789" y="2203450"/>
                  <a:pt x="308514" y="2679700"/>
                  <a:pt x="441864" y="2905125"/>
                </a:cubicBezTo>
                <a:cubicBezTo>
                  <a:pt x="575214" y="3130550"/>
                  <a:pt x="594264" y="3122612"/>
                  <a:pt x="832389" y="3267075"/>
                </a:cubicBezTo>
                <a:cubicBezTo>
                  <a:pt x="1070514" y="3411538"/>
                  <a:pt x="1870614" y="3771900"/>
                  <a:pt x="1870614" y="3771900"/>
                </a:cubicBezTo>
                <a:lnTo>
                  <a:pt x="1870614" y="3771900"/>
                </a:lnTo>
              </a:path>
            </a:pathLst>
          </a:custGeom>
          <a:noFill/>
          <a:ln w="50800">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角丸四角形吹き出し 51"/>
          <p:cNvSpPr/>
          <p:nvPr/>
        </p:nvSpPr>
        <p:spPr>
          <a:xfrm>
            <a:off x="1579054" y="4133850"/>
            <a:ext cx="1120738" cy="1167358"/>
          </a:xfrm>
          <a:prstGeom prst="wedgeRoundRectCallout">
            <a:avLst>
              <a:gd name="adj1" fmla="val 63090"/>
              <a:gd name="adj2" fmla="val -101854"/>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約２週間</a:t>
            </a:r>
          </a:p>
          <a:p>
            <a:pPr algn="ctr"/>
            <a:r>
              <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rPr>
              <a:t>400</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万</a:t>
            </a:r>
            <a:r>
              <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rPr>
              <a:t>MMK</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本</a:t>
            </a:r>
            <a:r>
              <a:rPr lang="en-US" altLang="ja-JP" sz="14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400" b="1" dirty="0">
                <a:solidFill>
                  <a:schemeClr val="tx1"/>
                </a:solidFill>
                <a:latin typeface="HG丸ｺﾞｼｯｸM-PRO" panose="020F0600000000000000" pitchFamily="50" charset="-128"/>
                <a:ea typeface="HG丸ｺﾞｼｯｸM-PRO" panose="020F0600000000000000" pitchFamily="50" charset="-128"/>
              </a:rPr>
              <a:t>40ft</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コンテナ</a:t>
            </a:r>
            <a:r>
              <a:rPr lang="en-US" altLang="ja-JP" sz="14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角丸四角形吹き出し 52"/>
          <p:cNvSpPr/>
          <p:nvPr/>
        </p:nvSpPr>
        <p:spPr>
          <a:xfrm>
            <a:off x="2877457" y="833104"/>
            <a:ext cx="923310" cy="489057"/>
          </a:xfrm>
          <a:prstGeom prst="wedgeRoundRectCallout">
            <a:avLst>
              <a:gd name="adj1" fmla="val 25184"/>
              <a:gd name="adj2" fmla="val 104594"/>
              <a:gd name="adj3" fmla="val 16667"/>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HG丸ｺﾞｼｯｸM-PRO" panose="020F0600000000000000" pitchFamily="50" charset="-128"/>
                <a:ea typeface="HG丸ｺﾞｼｯｸM-PRO" panose="020F0600000000000000" pitchFamily="50" charset="-128"/>
              </a:rPr>
              <a:t>12000</a:t>
            </a:r>
            <a:r>
              <a:rPr lang="en-US" altLang="ja-JP" sz="1400" b="1" dirty="0">
                <a:solidFill>
                  <a:schemeClr val="tx1"/>
                </a:solidFill>
                <a:latin typeface="HG丸ｺﾞｼｯｸM-PRO" panose="020F0600000000000000" pitchFamily="50" charset="-128"/>
                <a:ea typeface="HG丸ｺﾞｼｯｸM-PRO" panose="020F0600000000000000" pitchFamily="50" charset="-128"/>
              </a:rPr>
              <a:t>MMK</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056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wipe(down)">
                                      <p:cBhvr>
                                        <p:cTn id="40" dur="500"/>
                                        <p:tgtEl>
                                          <p:spTgt spid="10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down)">
                                      <p:cBhvr>
                                        <p:cTn id="53" dur="500"/>
                                        <p:tgtEl>
                                          <p:spTgt spid="5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43"/>
                                        </p:tgtEl>
                                        <p:attrNameLst>
                                          <p:attrName>style.visibility</p:attrName>
                                        </p:attrNameLst>
                                      </p:cBhvr>
                                      <p:to>
                                        <p:strVal val="visible"/>
                                      </p:to>
                                    </p:set>
                                    <p:animEffect transition="in" filter="wipe(down)">
                                      <p:cBhvr>
                                        <p:cTn id="56" dur="500"/>
                                        <p:tgtEl>
                                          <p:spTgt spid="10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8" grpId="0" animBg="1"/>
      <p:bldP spid="22" grpId="0" animBg="1"/>
      <p:bldP spid="25" grpId="0" animBg="1"/>
      <p:bldP spid="26" grpId="0" animBg="1"/>
      <p:bldP spid="1025" grpId="0" animBg="1"/>
      <p:bldP spid="1043" grpId="0" animBg="1"/>
      <p:bldP spid="52" grpId="0" animBg="1"/>
      <p:bldP spid="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9A7EEE2-7932-4648-BCA3-622D37B02D22}" type="slidenum">
              <a:rPr lang="en-US" altLang="ja-JP" smtClean="0"/>
              <a:pPr>
                <a:defRPr/>
              </a:pPr>
              <a:t>42</a:t>
            </a:fld>
            <a:endParaRPr lang="en-US" altLang="ja-JP" dirty="0"/>
          </a:p>
        </p:txBody>
      </p:sp>
      <p:sp>
        <p:nvSpPr>
          <p:cNvPr id="3" name="タイトル 2"/>
          <p:cNvSpPr>
            <a:spLocks noGrp="1"/>
          </p:cNvSpPr>
          <p:nvPr>
            <p:ph type="title" idx="4294967295"/>
          </p:nvPr>
        </p:nvSpPr>
        <p:spPr>
          <a:xfrm>
            <a:off x="457200" y="704088"/>
            <a:ext cx="8229600" cy="708688"/>
          </a:xfrm>
        </p:spPr>
        <p:txBody>
          <a:bodyPr anchor="t">
            <a:normAutofit/>
          </a:bodyPr>
          <a:lstStyle/>
          <a:p>
            <a:r>
              <a:rPr lang="ja-JP" altLang="en-US" sz="4000" dirty="0"/>
              <a:t>輸入販売</a:t>
            </a:r>
            <a:r>
              <a:rPr kumimoji="1" lang="ja-JP" altLang="en-US" sz="4000" dirty="0" smtClean="0"/>
              <a:t>概況</a:t>
            </a:r>
            <a:endParaRPr kumimoji="1" lang="ja-JP" altLang="en-US" sz="4000" dirty="0"/>
          </a:p>
        </p:txBody>
      </p:sp>
      <p:sp>
        <p:nvSpPr>
          <p:cNvPr id="4" name="テキスト プレースホルダー 3"/>
          <p:cNvSpPr>
            <a:spLocks noGrp="1"/>
          </p:cNvSpPr>
          <p:nvPr>
            <p:ph type="body" idx="4294967295"/>
          </p:nvPr>
        </p:nvSpPr>
        <p:spPr>
          <a:xfrm>
            <a:off x="457200" y="1412776"/>
            <a:ext cx="8229600" cy="4911824"/>
          </a:xfrm>
        </p:spPr>
        <p:txBody>
          <a:bodyPr>
            <a:normAutofit fontScale="92500"/>
          </a:bodyPr>
          <a:lstStyle/>
          <a:p>
            <a:r>
              <a:rPr lang="ja-JP" altLang="en-US" b="1" dirty="0">
                <a:latin typeface="ＭＳ Ｐ明朝" panose="02020600040205080304" pitchFamily="18" charset="-128"/>
                <a:ea typeface="ＭＳ Ｐ明朝" panose="02020600040205080304" pitchFamily="18" charset="-128"/>
              </a:rPr>
              <a:t>日本車由来の</a:t>
            </a:r>
            <a:r>
              <a:rPr lang="ja-JP" altLang="en-US" b="1" dirty="0" smtClean="0">
                <a:latin typeface="ＭＳ Ｐ明朝" panose="02020600040205080304" pitchFamily="18" charset="-128"/>
                <a:ea typeface="ＭＳ Ｐ明朝" panose="02020600040205080304" pitchFamily="18" charset="-128"/>
              </a:rPr>
              <a:t>中古部品を仕入れる形態は２つ</a:t>
            </a:r>
            <a:endParaRPr lang="ja-JP" altLang="en-US" b="1" dirty="0">
              <a:latin typeface="ＭＳ Ｐ明朝" panose="02020600040205080304" pitchFamily="18" charset="-128"/>
              <a:ea typeface="ＭＳ Ｐ明朝" panose="02020600040205080304" pitchFamily="18" charset="-128"/>
            </a:endParaRPr>
          </a:p>
          <a:p>
            <a:pPr marL="393192" lvl="1" indent="0">
              <a:buNone/>
            </a:pPr>
            <a:r>
              <a:rPr lang="ja-JP" altLang="en-US" b="1" dirty="0">
                <a:latin typeface="ＭＳ Ｐ明朝" panose="02020600040205080304" pitchFamily="18" charset="-128"/>
                <a:ea typeface="ＭＳ Ｐ明朝" panose="02020600040205080304" pitchFamily="18" charset="-128"/>
              </a:rPr>
              <a:t>①自ら輸入して仕入れる。輸入元はマレーシアが多い</a:t>
            </a:r>
            <a:r>
              <a:rPr lang="en-US" altLang="ja-JP" b="1" dirty="0">
                <a:latin typeface="ＭＳ Ｐ明朝" panose="02020600040205080304" pitchFamily="18" charset="-128"/>
                <a:ea typeface="ＭＳ Ｐ明朝" panose="02020600040205080304" pitchFamily="18" charset="-128"/>
              </a:rPr>
              <a:t>(</a:t>
            </a:r>
            <a:r>
              <a:rPr lang="ja-JP" altLang="en-US" b="1" dirty="0">
                <a:latin typeface="ＭＳ Ｐ明朝" panose="02020600040205080304" pitchFamily="18" charset="-128"/>
                <a:ea typeface="ＭＳ Ｐ明朝" panose="02020600040205080304" pitchFamily="18" charset="-128"/>
              </a:rPr>
              <a:t>日本へはビザが取りにくいとのこと</a:t>
            </a:r>
            <a:r>
              <a:rPr lang="en-US" altLang="ja-JP" b="1" dirty="0">
                <a:latin typeface="ＭＳ Ｐ明朝" panose="02020600040205080304" pitchFamily="18" charset="-128"/>
                <a:ea typeface="ＭＳ Ｐ明朝" panose="02020600040205080304" pitchFamily="18" charset="-128"/>
              </a:rPr>
              <a:t>)</a:t>
            </a:r>
            <a:r>
              <a:rPr lang="ja-JP" altLang="en-US" b="1" dirty="0" smtClean="0">
                <a:latin typeface="ＭＳ Ｐ明朝" panose="02020600040205080304" pitchFamily="18" charset="-128"/>
                <a:ea typeface="ＭＳ Ｐ明朝" panose="02020600040205080304" pitchFamily="18" charset="-128"/>
              </a:rPr>
              <a:t>。中国から仕入れることも可能。</a:t>
            </a:r>
            <a:endParaRPr lang="ja-JP" altLang="en-US" b="1" dirty="0">
              <a:latin typeface="ＭＳ Ｐ明朝" panose="02020600040205080304" pitchFamily="18" charset="-128"/>
              <a:ea typeface="ＭＳ Ｐ明朝" panose="02020600040205080304" pitchFamily="18" charset="-128"/>
            </a:endParaRPr>
          </a:p>
          <a:p>
            <a:pPr marL="393192" lvl="1" indent="0">
              <a:buNone/>
            </a:pPr>
            <a:r>
              <a:rPr lang="ja-JP" altLang="en-US" b="1" dirty="0" smtClean="0">
                <a:latin typeface="ＭＳ Ｐ明朝" panose="02020600040205080304" pitchFamily="18" charset="-128"/>
                <a:ea typeface="ＭＳ Ｐ明朝" panose="02020600040205080304" pitchFamily="18" charset="-128"/>
              </a:rPr>
              <a:t>②市場に来場する輸入</a:t>
            </a:r>
            <a:r>
              <a:rPr lang="ja-JP" altLang="en-US" b="1" dirty="0">
                <a:latin typeface="ＭＳ Ｐ明朝" panose="02020600040205080304" pitchFamily="18" charset="-128"/>
                <a:ea typeface="ＭＳ Ｐ明朝" panose="02020600040205080304" pitchFamily="18" charset="-128"/>
              </a:rPr>
              <a:t>業者から仕入れる</a:t>
            </a:r>
            <a:r>
              <a:rPr lang="ja-JP" altLang="en-US" b="1" dirty="0" smtClean="0">
                <a:latin typeface="ＭＳ Ｐ明朝" panose="02020600040205080304" pitchFamily="18" charset="-128"/>
                <a:ea typeface="ＭＳ Ｐ明朝" panose="02020600040205080304" pitchFamily="18" charset="-128"/>
              </a:rPr>
              <a:t>。</a:t>
            </a:r>
            <a:endParaRPr lang="en-US" altLang="ja-JP" b="1" dirty="0" smtClean="0">
              <a:latin typeface="ＭＳ Ｐ明朝" panose="02020600040205080304" pitchFamily="18" charset="-128"/>
              <a:ea typeface="ＭＳ Ｐ明朝" panose="02020600040205080304" pitchFamily="18" charset="-128"/>
            </a:endParaRPr>
          </a:p>
          <a:p>
            <a:r>
              <a:rPr lang="ja-JP" altLang="en-US" b="1" dirty="0">
                <a:latin typeface="ＭＳ Ｐ明朝" panose="02020600040205080304" pitchFamily="18" charset="-128"/>
                <a:ea typeface="ＭＳ Ｐ明朝" panose="02020600040205080304" pitchFamily="18" charset="-128"/>
              </a:rPr>
              <a:t>部品の輸入に際して</a:t>
            </a:r>
            <a:r>
              <a:rPr lang="ja-JP" altLang="en-US" b="1" dirty="0" smtClean="0">
                <a:latin typeface="ＭＳ Ｐ明朝" panose="02020600040205080304" pitchFamily="18" charset="-128"/>
                <a:ea typeface="ＭＳ Ｐ明朝" panose="02020600040205080304" pitchFamily="18" charset="-128"/>
              </a:rPr>
              <a:t>は、海上輸送でヤンゴンに直接輸入するよりも、タイを経由してミャワディから輸入する方が経費が安い。ミャワディでは密輸状態で輸入されるため関税を逃れている。→</a:t>
            </a:r>
            <a:r>
              <a:rPr lang="en-US" altLang="ja-JP" b="1" dirty="0" smtClean="0">
                <a:latin typeface="ＭＳ Ｐ明朝" panose="02020600040205080304" pitchFamily="18" charset="-128"/>
                <a:ea typeface="ＭＳ Ｐ明朝" panose="02020600040205080304" pitchFamily="18" charset="-128"/>
              </a:rPr>
              <a:t>ASEAN</a:t>
            </a:r>
            <a:r>
              <a:rPr lang="ja-JP" altLang="en-US" b="1" dirty="0" smtClean="0">
                <a:latin typeface="ＭＳ Ｐ明朝" panose="02020600040205080304" pitchFamily="18" charset="-128"/>
                <a:ea typeface="ＭＳ Ｐ明朝" panose="02020600040205080304" pitchFamily="18" charset="-128"/>
              </a:rPr>
              <a:t>の市場統合後は変化するのではないか。</a:t>
            </a:r>
            <a:endParaRPr lang="en-US" altLang="ja-JP" b="1" dirty="0" smtClean="0">
              <a:latin typeface="ＭＳ Ｐ明朝" panose="02020600040205080304" pitchFamily="18" charset="-128"/>
              <a:ea typeface="ＭＳ Ｐ明朝" panose="02020600040205080304" pitchFamily="18" charset="-128"/>
            </a:endParaRPr>
          </a:p>
          <a:p>
            <a:r>
              <a:rPr lang="ja-JP" altLang="en-US" b="1" dirty="0" smtClean="0">
                <a:latin typeface="ＭＳ Ｐ明朝" panose="02020600040205080304" pitchFamily="18" charset="-128"/>
                <a:ea typeface="ＭＳ Ｐ明朝" panose="02020600040205080304" pitchFamily="18" charset="-128"/>
              </a:rPr>
              <a:t>市</a:t>
            </a:r>
            <a:r>
              <a:rPr lang="ja-JP" altLang="en-US" b="1" dirty="0">
                <a:latin typeface="ＭＳ Ｐ明朝" panose="02020600040205080304" pitchFamily="18" charset="-128"/>
                <a:ea typeface="ＭＳ Ｐ明朝" panose="02020600040205080304" pitchFamily="18" charset="-128"/>
              </a:rPr>
              <a:t>場内では日本車及び米国車由来の中古部品と、台湾製及び中国製、タイ製の新品部品が並んで販売されている。</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中古部品販売店に行政的な立地規制はないが、</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業者は「</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集積している場所の方が誘客に有利</a:t>
            </a:r>
            <a:r>
              <a:rPr kumimoji="1" lang="ja-JP" altLang="en-US" sz="2600" b="1" kern="1200" dirty="0" smtClean="0">
                <a:solidFill>
                  <a:schemeClr val="tx1"/>
                </a:solidFill>
                <a:effectLst/>
                <a:latin typeface="ＭＳ Ｐ明朝" panose="02020600040205080304" pitchFamily="18" charset="-128"/>
                <a:ea typeface="ＭＳ Ｐ明朝" panose="02020600040205080304" pitchFamily="18" charset="-128"/>
              </a:rPr>
              <a:t>」と考えている</a:t>
            </a:r>
            <a:r>
              <a:rPr kumimoji="1" lang="ja-JP" altLang="ja-JP" sz="2600" b="1" kern="1200" dirty="0" smtClean="0">
                <a:solidFill>
                  <a:schemeClr val="tx1"/>
                </a:solidFill>
                <a:effectLst/>
                <a:latin typeface="ＭＳ Ｐ明朝" panose="02020600040205080304" pitchFamily="18" charset="-128"/>
                <a:ea typeface="ＭＳ Ｐ明朝" panose="02020600040205080304" pitchFamily="18" charset="-128"/>
              </a:rPr>
              <a:t>。</a:t>
            </a:r>
            <a:endParaRPr kumimoji="1" lang="ja-JP" altLang="en-US" b="1" dirty="0" smtClean="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10575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1524000" y="29718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spcBef>
                <a:spcPct val="50000"/>
              </a:spcBef>
            </a:pPr>
            <a:r>
              <a:rPr lang="ja-JP" altLang="en-US" sz="3600" dirty="0"/>
              <a:t>ご清聴ありがとうございました</a:t>
            </a:r>
          </a:p>
        </p:txBody>
      </p:sp>
      <p:sp>
        <p:nvSpPr>
          <p:cNvPr id="70659"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7E4180F-DBA6-4B24-86FF-E0FFC1C1AA60}" type="slidenum">
              <a:rPr kumimoji="0" lang="en-US" altLang="ja-JP" sz="1400" smtClean="0"/>
              <a:pPr eaLnBrk="1" hangingPunct="1"/>
              <a:t>43</a:t>
            </a:fld>
            <a:endParaRPr kumimoji="0" lang="en-US" altLang="ja-JP"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5</a:t>
            </a:fld>
            <a:endParaRPr lang="en-US" altLang="ja-JP" dirty="0"/>
          </a:p>
        </p:txBody>
      </p:sp>
      <p:pic>
        <p:nvPicPr>
          <p:cNvPr id="3" name="図 2" descr="日本からの仕向国別月別中古車輸出台数推移.png"/>
          <p:cNvPicPr>
            <a:picLocks noChangeAspect="1"/>
          </p:cNvPicPr>
          <p:nvPr/>
        </p:nvPicPr>
        <p:blipFill>
          <a:blip r:embed="rId2" cstate="print"/>
          <a:stretch>
            <a:fillRect/>
          </a:stretch>
        </p:blipFill>
        <p:spPr>
          <a:xfrm>
            <a:off x="0" y="140869"/>
            <a:ext cx="9144000" cy="6576262"/>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6</a:t>
            </a:fld>
            <a:endParaRPr lang="en-US" altLang="ja-JP" dirty="0"/>
          </a:p>
        </p:txBody>
      </p:sp>
      <p:pic>
        <p:nvPicPr>
          <p:cNvPr id="4" name="図 3" descr="日本からの仕向国別月別中古車輸出台数推移(積算).png"/>
          <p:cNvPicPr>
            <a:picLocks noChangeAspect="1"/>
          </p:cNvPicPr>
          <p:nvPr/>
        </p:nvPicPr>
        <p:blipFill>
          <a:blip r:embed="rId2" cstate="print"/>
          <a:stretch>
            <a:fillRect/>
          </a:stretch>
        </p:blipFill>
        <p:spPr>
          <a:xfrm>
            <a:off x="85725" y="0"/>
            <a:ext cx="8972550" cy="68580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924800" y="6346825"/>
            <a:ext cx="762000" cy="365125"/>
          </a:xfrm>
        </p:spPr>
        <p:txBody>
          <a:bodyPr/>
          <a:lstStyle/>
          <a:p>
            <a:pPr>
              <a:defRPr/>
            </a:pPr>
            <a:fld id="{49A7EEE2-7932-4648-BCA3-622D37B02D22}" type="slidenum">
              <a:rPr lang="en-US" altLang="ja-JP" smtClean="0"/>
              <a:pPr>
                <a:defRPr/>
              </a:pPr>
              <a:t>7</a:t>
            </a:fld>
            <a:endParaRPr lang="en-US" altLang="ja-JP" dirty="0"/>
          </a:p>
        </p:txBody>
      </p:sp>
      <p:sp>
        <p:nvSpPr>
          <p:cNvPr id="3" name="タイトル 2"/>
          <p:cNvSpPr>
            <a:spLocks noGrp="1"/>
          </p:cNvSpPr>
          <p:nvPr>
            <p:ph type="title" idx="4294967295"/>
          </p:nvPr>
        </p:nvSpPr>
        <p:spPr>
          <a:xfrm>
            <a:off x="7596336" y="323131"/>
            <a:ext cx="1378496" cy="6264696"/>
          </a:xfrm>
        </p:spPr>
        <p:txBody>
          <a:bodyPr vert="eaVert">
            <a:normAutofit/>
          </a:bodyPr>
          <a:lstStyle/>
          <a:p>
            <a:r>
              <a:rPr kumimoji="1" lang="ja-JP" altLang="en-US" sz="4000" dirty="0" smtClean="0"/>
              <a:t>中古自動車店舗の集積</a:t>
            </a:r>
            <a:r>
              <a:rPr lang="ja-JP" altLang="en-US" sz="4000" dirty="0" smtClean="0"/>
              <a:t>変遷</a:t>
            </a:r>
            <a:endParaRPr kumimoji="1" lang="ja-JP" altLang="en-US" sz="4000" dirty="0"/>
          </a:p>
        </p:txBody>
      </p:sp>
      <p:pic>
        <p:nvPicPr>
          <p:cNvPr id="4" name="図 3" descr="ヤンゴン地図.png"/>
          <p:cNvPicPr>
            <a:picLocks noChangeAspect="1"/>
          </p:cNvPicPr>
          <p:nvPr/>
        </p:nvPicPr>
        <p:blipFill>
          <a:blip r:embed="rId2" cstate="print"/>
          <a:stretch>
            <a:fillRect/>
          </a:stretch>
        </p:blipFill>
        <p:spPr>
          <a:xfrm>
            <a:off x="1059689" y="-3657"/>
            <a:ext cx="6248615" cy="6858000"/>
          </a:xfrm>
          <a:prstGeom prst="rect">
            <a:avLst/>
          </a:prstGeom>
        </p:spPr>
      </p:pic>
      <p:sp>
        <p:nvSpPr>
          <p:cNvPr id="5" name="円/楕円 4"/>
          <p:cNvSpPr/>
          <p:nvPr/>
        </p:nvSpPr>
        <p:spPr>
          <a:xfrm>
            <a:off x="2411760" y="4787627"/>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2809900" y="3592066"/>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358802" y="1691283"/>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755576" y="4571603"/>
            <a:ext cx="1627609"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トリミンガラ市場</a:t>
            </a:r>
          </a:p>
          <a:p>
            <a:pPr algn="ctr"/>
            <a:r>
              <a:rPr kumimoji="1" lang="en-US" altLang="ja-JP" sz="1800" dirty="0" smtClean="0"/>
              <a:t>(</a:t>
            </a:r>
            <a:r>
              <a:rPr lang="en-US" altLang="ja-JP" sz="1800" dirty="0" smtClean="0"/>
              <a:t>2013</a:t>
            </a:r>
            <a:r>
              <a:rPr lang="ja-JP" altLang="en-US" sz="1800" dirty="0" smtClean="0"/>
              <a:t>年頃～</a:t>
            </a:r>
            <a:r>
              <a:rPr kumimoji="1" lang="en-US" altLang="ja-JP" sz="1800" dirty="0" smtClean="0"/>
              <a:t>)</a:t>
            </a:r>
            <a:endParaRPr kumimoji="1" lang="ja-JP" altLang="en-US" sz="1800" dirty="0"/>
          </a:p>
        </p:txBody>
      </p:sp>
      <p:sp>
        <p:nvSpPr>
          <p:cNvPr id="9" name="テキスト ボックス 8"/>
          <p:cNvSpPr txBox="1"/>
          <p:nvPr/>
        </p:nvSpPr>
        <p:spPr>
          <a:xfrm>
            <a:off x="1269157" y="3284984"/>
            <a:ext cx="1512168"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ﾊﾝﾀｰﾜﾃﾞｨ市場</a:t>
            </a:r>
          </a:p>
          <a:p>
            <a:pPr algn="ctr"/>
            <a:r>
              <a:rPr kumimoji="1" lang="en-US" altLang="ja-JP" sz="1800" dirty="0" smtClean="0"/>
              <a:t>(</a:t>
            </a:r>
            <a:r>
              <a:rPr lang="en-US" altLang="ja-JP" sz="1800" dirty="0" smtClean="0"/>
              <a:t>2000</a:t>
            </a:r>
            <a:r>
              <a:rPr lang="ja-JP" altLang="en-US" sz="1800" dirty="0" smtClean="0"/>
              <a:t>年頃～</a:t>
            </a:r>
            <a:r>
              <a:rPr kumimoji="1" lang="en-US" altLang="ja-JP" sz="1800" dirty="0" smtClean="0"/>
              <a:t>)</a:t>
            </a:r>
            <a:endParaRPr kumimoji="1" lang="ja-JP" altLang="en-US" sz="1800" dirty="0"/>
          </a:p>
        </p:txBody>
      </p:sp>
      <p:sp>
        <p:nvSpPr>
          <p:cNvPr id="10" name="テキスト ボックス 9"/>
          <p:cNvSpPr txBox="1"/>
          <p:nvPr/>
        </p:nvSpPr>
        <p:spPr>
          <a:xfrm>
            <a:off x="2320702" y="1025902"/>
            <a:ext cx="1449685"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バーター市場</a:t>
            </a:r>
          </a:p>
          <a:p>
            <a:pPr algn="ctr"/>
            <a:r>
              <a:rPr kumimoji="1" lang="en-US" altLang="ja-JP" sz="1800" dirty="0" smtClean="0"/>
              <a:t>(</a:t>
            </a:r>
            <a:r>
              <a:rPr lang="en-US" altLang="ja-JP" sz="1800" dirty="0" smtClean="0"/>
              <a:t>2014</a:t>
            </a:r>
            <a:r>
              <a:rPr lang="ja-JP" altLang="en-US" sz="1800" dirty="0" smtClean="0"/>
              <a:t>年頃～</a:t>
            </a:r>
            <a:r>
              <a:rPr kumimoji="1" lang="en-US" altLang="ja-JP" sz="1800" dirty="0" smtClean="0"/>
              <a:t>)</a:t>
            </a:r>
            <a:endParaRPr kumimoji="1" lang="ja-JP" altLang="en-US" sz="1800" dirty="0"/>
          </a:p>
        </p:txBody>
      </p:sp>
      <p:sp>
        <p:nvSpPr>
          <p:cNvPr id="15" name="円/楕円 14"/>
          <p:cNvSpPr/>
          <p:nvPr/>
        </p:nvSpPr>
        <p:spPr>
          <a:xfrm>
            <a:off x="3501405" y="5651723"/>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4725541" y="6199212"/>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5229597" y="6146254"/>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763688" y="5445224"/>
            <a:ext cx="1728192"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ﾐﾝｲｪﾁｮｰｽﾞﾜ市場</a:t>
            </a:r>
          </a:p>
          <a:p>
            <a:pPr algn="ctr"/>
            <a:r>
              <a:rPr kumimoji="1" lang="en-US" altLang="ja-JP" sz="1800" dirty="0" smtClean="0"/>
              <a:t>(</a:t>
            </a:r>
            <a:r>
              <a:rPr lang="en-US" altLang="ja-JP" sz="1800" dirty="0" smtClean="0"/>
              <a:t>2012</a:t>
            </a:r>
            <a:r>
              <a:rPr lang="ja-JP" altLang="en-US" sz="1800" dirty="0" smtClean="0"/>
              <a:t>年頃～</a:t>
            </a:r>
            <a:r>
              <a:rPr kumimoji="1" lang="en-US" altLang="ja-JP" sz="1800" dirty="0" smtClean="0"/>
              <a:t>)</a:t>
            </a:r>
            <a:endParaRPr kumimoji="1" lang="ja-JP" altLang="en-US" sz="1800" dirty="0"/>
          </a:p>
        </p:txBody>
      </p:sp>
      <p:sp>
        <p:nvSpPr>
          <p:cNvPr id="19" name="テキスト ボックス 18"/>
          <p:cNvSpPr txBox="1"/>
          <p:nvPr/>
        </p:nvSpPr>
        <p:spPr>
          <a:xfrm>
            <a:off x="3040782" y="6146254"/>
            <a:ext cx="1665709"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ﾎﾞｱｳﾝﾁｮﾗﾝ市場</a:t>
            </a:r>
          </a:p>
          <a:p>
            <a:pPr algn="ctr"/>
            <a:r>
              <a:rPr kumimoji="1" lang="en-US" altLang="ja-JP" sz="1800" dirty="0" smtClean="0"/>
              <a:t>(1980</a:t>
            </a:r>
            <a:r>
              <a:rPr kumimoji="1" lang="ja-JP" altLang="en-US" sz="1800" dirty="0" smtClean="0"/>
              <a:t>年代～</a:t>
            </a:r>
            <a:r>
              <a:rPr kumimoji="1" lang="en-US" altLang="ja-JP" sz="1800" dirty="0" smtClean="0"/>
              <a:t>)</a:t>
            </a:r>
            <a:endParaRPr kumimoji="1" lang="ja-JP" altLang="en-US" sz="1800" dirty="0"/>
          </a:p>
        </p:txBody>
      </p:sp>
      <p:sp>
        <p:nvSpPr>
          <p:cNvPr id="20" name="テキスト ボックス 19"/>
          <p:cNvSpPr txBox="1"/>
          <p:nvPr/>
        </p:nvSpPr>
        <p:spPr>
          <a:xfrm>
            <a:off x="5536679" y="6023029"/>
            <a:ext cx="1493118" cy="646331"/>
          </a:xfrm>
          <a:prstGeom prst="rect">
            <a:avLst/>
          </a:prstGeom>
          <a:solidFill>
            <a:schemeClr val="bg1">
              <a:alpha val="50000"/>
            </a:schemeClr>
          </a:solidFill>
        </p:spPr>
        <p:txBody>
          <a:bodyPr wrap="square" lIns="36000" rIns="36000" rtlCol="0" anchor="ctr" anchorCtr="0">
            <a:spAutoFit/>
          </a:bodyPr>
          <a:lstStyle/>
          <a:p>
            <a:pPr algn="ctr"/>
            <a:r>
              <a:rPr lang="ja-JP" altLang="en-US" sz="1800" dirty="0" smtClean="0"/>
              <a:t>イディン市場</a:t>
            </a:r>
          </a:p>
          <a:p>
            <a:pPr algn="ctr"/>
            <a:r>
              <a:rPr kumimoji="1" lang="en-US" altLang="ja-JP" sz="1800" dirty="0" smtClean="0"/>
              <a:t>(1990</a:t>
            </a:r>
            <a:r>
              <a:rPr kumimoji="1" lang="ja-JP" altLang="en-US" sz="1800" dirty="0" smtClean="0"/>
              <a:t>年代～</a:t>
            </a:r>
            <a:r>
              <a:rPr kumimoji="1" lang="en-US" altLang="ja-JP" sz="1800" dirty="0" smtClean="0"/>
              <a:t>)</a:t>
            </a:r>
            <a:endParaRPr kumimoji="1" lang="ja-JP" altLang="en-US" sz="1800" dirty="0"/>
          </a:p>
        </p:txBody>
      </p:sp>
      <p:sp>
        <p:nvSpPr>
          <p:cNvPr id="21" name="円/楕円 20"/>
          <p:cNvSpPr/>
          <p:nvPr/>
        </p:nvSpPr>
        <p:spPr>
          <a:xfrm>
            <a:off x="6372200" y="2267347"/>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5680695" y="1592441"/>
            <a:ext cx="1483593" cy="646331"/>
          </a:xfrm>
          <a:prstGeom prst="rect">
            <a:avLst/>
          </a:prstGeom>
          <a:solidFill>
            <a:schemeClr val="bg1">
              <a:alpha val="50000"/>
            </a:schemeClr>
          </a:solidFill>
        </p:spPr>
        <p:txBody>
          <a:bodyPr wrap="square" lIns="36000" rIns="36000" rtlCol="0" anchor="ctr" anchorCtr="0">
            <a:spAutoFit/>
          </a:bodyPr>
          <a:lstStyle/>
          <a:p>
            <a:pPr algn="ctr"/>
            <a:r>
              <a:rPr lang="en-US" altLang="ja-JP" sz="1800" dirty="0" smtClean="0"/>
              <a:t>14/15</a:t>
            </a:r>
            <a:r>
              <a:rPr lang="ja-JP" altLang="en-US" sz="1800" dirty="0" smtClean="0"/>
              <a:t>ジャンクション市場？</a:t>
            </a:r>
            <a:endParaRPr kumimoji="1" lang="ja-JP" altLang="en-US" sz="1800" dirty="0"/>
          </a:p>
        </p:txBody>
      </p:sp>
      <p:sp>
        <p:nvSpPr>
          <p:cNvPr id="23" name="円/楕円 22"/>
          <p:cNvSpPr/>
          <p:nvPr/>
        </p:nvSpPr>
        <p:spPr>
          <a:xfrm>
            <a:off x="5508104" y="4139555"/>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dirty="0"/>
          </a:p>
        </p:txBody>
      </p:sp>
      <p:sp>
        <p:nvSpPr>
          <p:cNvPr id="24" name="テキスト ボックス 23"/>
          <p:cNvSpPr txBox="1"/>
          <p:nvPr/>
        </p:nvSpPr>
        <p:spPr>
          <a:xfrm>
            <a:off x="5830044" y="3997280"/>
            <a:ext cx="1550268" cy="646331"/>
          </a:xfrm>
          <a:prstGeom prst="rect">
            <a:avLst/>
          </a:prstGeom>
          <a:solidFill>
            <a:schemeClr val="bg1">
              <a:alpha val="50000"/>
            </a:schemeClr>
          </a:solidFill>
        </p:spPr>
        <p:txBody>
          <a:bodyPr wrap="square" lIns="36000" rIns="36000" rtlCol="0" anchor="ctr" anchorCtr="0">
            <a:spAutoFit/>
          </a:bodyPr>
          <a:lstStyle/>
          <a:p>
            <a:pPr algn="ctr"/>
            <a:r>
              <a:rPr lang="en-US" altLang="ja-JP" sz="1800" dirty="0" smtClean="0"/>
              <a:t>Kyauk Myaung</a:t>
            </a:r>
            <a:endParaRPr lang="ja-JP" altLang="en-US" sz="1800" dirty="0" smtClean="0"/>
          </a:p>
          <a:p>
            <a:pPr algn="ctr"/>
            <a:r>
              <a:rPr lang="ja-JP" altLang="en-US" sz="1800" dirty="0" smtClean="0"/>
              <a:t>市場？</a:t>
            </a:r>
            <a:endParaRPr kumimoji="1" lang="ja-JP" altLang="en-US" sz="1800" dirty="0"/>
          </a:p>
        </p:txBody>
      </p:sp>
      <p:sp>
        <p:nvSpPr>
          <p:cNvPr id="27" name="右矢印 26"/>
          <p:cNvSpPr/>
          <p:nvPr/>
        </p:nvSpPr>
        <p:spPr>
          <a:xfrm rot="20968505">
            <a:off x="5038152" y="6169457"/>
            <a:ext cx="17628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右矢印 28"/>
          <p:cNvSpPr/>
          <p:nvPr/>
        </p:nvSpPr>
        <p:spPr>
          <a:xfrm rot="13515894">
            <a:off x="2626201" y="4859124"/>
            <a:ext cx="31328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右矢印 29"/>
          <p:cNvSpPr/>
          <p:nvPr/>
        </p:nvSpPr>
        <p:spPr>
          <a:xfrm rot="4340906">
            <a:off x="2378477" y="4636912"/>
            <a:ext cx="1839006"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右矢印 30"/>
          <p:cNvSpPr/>
          <p:nvPr/>
        </p:nvSpPr>
        <p:spPr>
          <a:xfrm rot="13260873">
            <a:off x="2593241" y="5244446"/>
            <a:ext cx="1032005"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曲折矢印 31"/>
          <p:cNvSpPr/>
          <p:nvPr/>
        </p:nvSpPr>
        <p:spPr>
          <a:xfrm rot="10967609" flipV="1">
            <a:off x="2598714" y="1696876"/>
            <a:ext cx="1242209" cy="3893100"/>
          </a:xfrm>
          <a:prstGeom prst="bentArrow">
            <a:avLst>
              <a:gd name="adj1" fmla="val 13512"/>
              <a:gd name="adj2" fmla="val 12345"/>
              <a:gd name="adj3" fmla="val 25000"/>
              <a:gd name="adj4" fmla="val 665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右矢印 32"/>
          <p:cNvSpPr/>
          <p:nvPr/>
        </p:nvSpPr>
        <p:spPr>
          <a:xfrm rot="18559060">
            <a:off x="3067523" y="3989946"/>
            <a:ext cx="4049659"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右矢印 27"/>
          <p:cNvSpPr/>
          <p:nvPr/>
        </p:nvSpPr>
        <p:spPr>
          <a:xfrm rot="19374755">
            <a:off x="3576611" y="4880842"/>
            <a:ext cx="215677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467544" y="2564904"/>
            <a:ext cx="461665" cy="4032449"/>
          </a:xfrm>
          <a:prstGeom prst="rect">
            <a:avLst/>
          </a:prstGeom>
          <a:noFill/>
        </p:spPr>
        <p:txBody>
          <a:bodyPr vert="eaVert" wrap="square" rtlCol="0">
            <a:spAutoFit/>
          </a:bodyPr>
          <a:lstStyle/>
          <a:p>
            <a:r>
              <a:rPr kumimoji="1" lang="ja-JP" altLang="en-US" sz="1800" dirty="0" smtClean="0"/>
              <a:t>（現地聞き取り調査により報告者作成）</a:t>
            </a:r>
            <a:endParaRPr kumimoji="1" lang="ja-JP"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heckerboard(across)">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heckerboard(across)">
                                      <p:cBhvr>
                                        <p:cTn id="37" dur="500"/>
                                        <p:tgtEl>
                                          <p:spTgt spid="3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checkerboard(across)">
                                      <p:cBhvr>
                                        <p:cTn id="48" dur="500"/>
                                        <p:tgtEl>
                                          <p:spTgt spid="3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heckerboard(across)">
                                      <p:cBhvr>
                                        <p:cTn id="51" dur="500"/>
                                        <p:tgtEl>
                                          <p:spTgt spid="5"/>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500"/>
                                        <p:tgtEl>
                                          <p:spTgt spid="8"/>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heckerboard(across)">
                                      <p:cBhvr>
                                        <p:cTn id="57" dur="500"/>
                                        <p:tgtEl>
                                          <p:spTgt spid="3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heckerboard(across)">
                                      <p:cBhvr>
                                        <p:cTn id="60" dur="500"/>
                                        <p:tgtEl>
                                          <p:spTgt spid="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heckerboard(across)">
                                      <p:cBhvr>
                                        <p:cTn id="63" dur="500"/>
                                        <p:tgtEl>
                                          <p:spTgt spid="10"/>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checkerboard(across)">
                                      <p:cBhvr>
                                        <p:cTn id="66" dur="500"/>
                                        <p:tgtEl>
                                          <p:spTgt spid="33"/>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heckerboard(across)">
                                      <p:cBhvr>
                                        <p:cTn id="69" dur="500"/>
                                        <p:tgtEl>
                                          <p:spTgt spid="21"/>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heckerboard(across)">
                                      <p:cBhvr>
                                        <p:cTn id="72" dur="500"/>
                                        <p:tgtEl>
                                          <p:spTgt spid="22"/>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checkerboard(across)">
                                      <p:cBhvr>
                                        <p:cTn id="75" dur="500"/>
                                        <p:tgtEl>
                                          <p:spTgt spid="28"/>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heckerboard(across)">
                                      <p:cBhvr>
                                        <p:cTn id="78" dur="500"/>
                                        <p:tgtEl>
                                          <p:spTgt spid="23"/>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checkerboard(across)">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9" grpId="0" animBg="1"/>
      <p:bldP spid="30" grpId="0" animBg="1"/>
      <p:bldP spid="31" grpId="0" animBg="1"/>
      <p:bldP spid="32" grpId="0" animBg="1"/>
      <p:bldP spid="3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924800" y="6346825"/>
            <a:ext cx="762000" cy="365125"/>
          </a:xfrm>
        </p:spPr>
        <p:txBody>
          <a:bodyPr/>
          <a:lstStyle/>
          <a:p>
            <a:pPr>
              <a:defRPr/>
            </a:pPr>
            <a:fld id="{49A7EEE2-7932-4648-BCA3-622D37B02D22}" type="slidenum">
              <a:rPr lang="en-US" altLang="ja-JP" smtClean="0"/>
              <a:pPr>
                <a:defRPr/>
              </a:pPr>
              <a:t>8</a:t>
            </a:fld>
            <a:endParaRPr lang="en-US" altLang="ja-JP" dirty="0"/>
          </a:p>
        </p:txBody>
      </p:sp>
      <p:sp>
        <p:nvSpPr>
          <p:cNvPr id="3" name="タイトル 2"/>
          <p:cNvSpPr>
            <a:spLocks noGrp="1"/>
          </p:cNvSpPr>
          <p:nvPr>
            <p:ph type="title" idx="4294967295"/>
          </p:nvPr>
        </p:nvSpPr>
        <p:spPr>
          <a:xfrm>
            <a:off x="7596336" y="323131"/>
            <a:ext cx="1378496" cy="6264696"/>
          </a:xfrm>
        </p:spPr>
        <p:txBody>
          <a:bodyPr vert="eaVert">
            <a:normAutofit/>
          </a:bodyPr>
          <a:lstStyle/>
          <a:p>
            <a:r>
              <a:rPr kumimoji="1" lang="ja-JP" altLang="en-US" sz="4000" dirty="0" smtClean="0"/>
              <a:t>中古自動車店舗の集積現況</a:t>
            </a:r>
            <a:endParaRPr kumimoji="1" lang="ja-JP" altLang="en-US" sz="4000" dirty="0"/>
          </a:p>
        </p:txBody>
      </p:sp>
      <p:pic>
        <p:nvPicPr>
          <p:cNvPr id="4" name="図 3" descr="ヤンゴン地図.png"/>
          <p:cNvPicPr>
            <a:picLocks noChangeAspect="1"/>
          </p:cNvPicPr>
          <p:nvPr/>
        </p:nvPicPr>
        <p:blipFill>
          <a:blip r:embed="rId2" cstate="print"/>
          <a:stretch>
            <a:fillRect/>
          </a:stretch>
        </p:blipFill>
        <p:spPr>
          <a:xfrm>
            <a:off x="1059689" y="-3657"/>
            <a:ext cx="6248615" cy="6858000"/>
          </a:xfrm>
          <a:prstGeom prst="rect">
            <a:avLst/>
          </a:prstGeom>
        </p:spPr>
      </p:pic>
      <p:sp>
        <p:nvSpPr>
          <p:cNvPr id="5" name="円/楕円 4"/>
          <p:cNvSpPr/>
          <p:nvPr/>
        </p:nvSpPr>
        <p:spPr>
          <a:xfrm>
            <a:off x="2411760" y="4787627"/>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2809900" y="3592066"/>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358802" y="1691283"/>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2728367" y="4571603"/>
            <a:ext cx="1728192" cy="646331"/>
          </a:xfrm>
          <a:prstGeom prst="rect">
            <a:avLst/>
          </a:prstGeom>
          <a:solidFill>
            <a:schemeClr val="bg1">
              <a:alpha val="50000"/>
            </a:schemeClr>
          </a:solidFill>
        </p:spPr>
        <p:txBody>
          <a:bodyPr wrap="square" rtlCol="0" anchor="ctr" anchorCtr="0">
            <a:spAutoFit/>
          </a:bodyPr>
          <a:lstStyle/>
          <a:p>
            <a:pPr algn="ctr"/>
            <a:r>
              <a:rPr lang="ja-JP" altLang="en-US" sz="1800" dirty="0" smtClean="0"/>
              <a:t>トリミンガラ市場</a:t>
            </a:r>
          </a:p>
          <a:p>
            <a:pPr algn="ctr"/>
            <a:r>
              <a:rPr kumimoji="1" lang="en-US" altLang="ja-JP" sz="1800" dirty="0" smtClean="0"/>
              <a:t>(</a:t>
            </a:r>
            <a:r>
              <a:rPr kumimoji="1" lang="ja-JP" altLang="en-US" sz="1800" dirty="0" smtClean="0"/>
              <a:t>１０００台程度</a:t>
            </a:r>
            <a:r>
              <a:rPr kumimoji="1" lang="en-US" altLang="ja-JP" sz="1800" dirty="0" smtClean="0"/>
              <a:t>)</a:t>
            </a:r>
            <a:endParaRPr kumimoji="1" lang="ja-JP" altLang="en-US" sz="1800" dirty="0"/>
          </a:p>
        </p:txBody>
      </p:sp>
      <p:sp>
        <p:nvSpPr>
          <p:cNvPr id="9" name="テキスト ボックス 8"/>
          <p:cNvSpPr txBox="1"/>
          <p:nvPr/>
        </p:nvSpPr>
        <p:spPr>
          <a:xfrm>
            <a:off x="3131840" y="3419475"/>
            <a:ext cx="1656184" cy="646331"/>
          </a:xfrm>
          <a:prstGeom prst="rect">
            <a:avLst/>
          </a:prstGeom>
          <a:solidFill>
            <a:schemeClr val="bg1">
              <a:alpha val="50000"/>
            </a:schemeClr>
          </a:solidFill>
        </p:spPr>
        <p:txBody>
          <a:bodyPr wrap="square" rtlCol="0" anchor="ctr" anchorCtr="0">
            <a:spAutoFit/>
          </a:bodyPr>
          <a:lstStyle/>
          <a:p>
            <a:pPr algn="ctr"/>
            <a:r>
              <a:rPr lang="ja-JP" altLang="en-US" sz="1800" dirty="0" smtClean="0"/>
              <a:t>ﾊﾝﾀｰﾜﾃﾞｨ市場</a:t>
            </a:r>
          </a:p>
          <a:p>
            <a:pPr algn="ctr"/>
            <a:r>
              <a:rPr kumimoji="1" lang="en-US" altLang="ja-JP" sz="1800" dirty="0" smtClean="0"/>
              <a:t>(</a:t>
            </a:r>
            <a:r>
              <a:rPr lang="ja-JP" altLang="en-US" sz="1800" dirty="0" smtClean="0"/>
              <a:t>２</a:t>
            </a:r>
            <a:r>
              <a:rPr kumimoji="1" lang="ja-JP" altLang="en-US" sz="1800" dirty="0" smtClean="0"/>
              <a:t>００台程度</a:t>
            </a:r>
            <a:r>
              <a:rPr kumimoji="1" lang="en-US" altLang="ja-JP" sz="1800" dirty="0" smtClean="0"/>
              <a:t>)</a:t>
            </a:r>
            <a:endParaRPr kumimoji="1" lang="ja-JP" altLang="en-US" sz="1800" dirty="0"/>
          </a:p>
        </p:txBody>
      </p:sp>
      <p:sp>
        <p:nvSpPr>
          <p:cNvPr id="10" name="テキスト ボックス 9"/>
          <p:cNvSpPr txBox="1"/>
          <p:nvPr/>
        </p:nvSpPr>
        <p:spPr>
          <a:xfrm>
            <a:off x="2690267" y="1547267"/>
            <a:ext cx="1521693" cy="646331"/>
          </a:xfrm>
          <a:prstGeom prst="rect">
            <a:avLst/>
          </a:prstGeom>
          <a:solidFill>
            <a:schemeClr val="bg1">
              <a:alpha val="50000"/>
            </a:schemeClr>
          </a:solidFill>
        </p:spPr>
        <p:txBody>
          <a:bodyPr wrap="square" rtlCol="0" anchor="ctr" anchorCtr="0">
            <a:spAutoFit/>
          </a:bodyPr>
          <a:lstStyle/>
          <a:p>
            <a:pPr algn="ctr"/>
            <a:r>
              <a:rPr lang="ja-JP" altLang="en-US" sz="1800" dirty="0" smtClean="0"/>
              <a:t>バーター市場</a:t>
            </a:r>
          </a:p>
          <a:p>
            <a:pPr algn="ctr"/>
            <a:r>
              <a:rPr kumimoji="1" lang="en-US" altLang="ja-JP" sz="1800" dirty="0" smtClean="0"/>
              <a:t>(</a:t>
            </a:r>
            <a:r>
              <a:rPr lang="ja-JP" altLang="en-US" sz="1800" dirty="0" smtClean="0"/>
              <a:t>７</a:t>
            </a:r>
            <a:r>
              <a:rPr kumimoji="1" lang="ja-JP" altLang="en-US" sz="1800" dirty="0" smtClean="0"/>
              <a:t>００台程度</a:t>
            </a:r>
            <a:r>
              <a:rPr kumimoji="1" lang="en-US" altLang="ja-JP" sz="1800" dirty="0" smtClean="0"/>
              <a:t>)</a:t>
            </a:r>
            <a:endParaRPr kumimoji="1" lang="ja-JP" altLang="en-US" sz="1800" dirty="0"/>
          </a:p>
        </p:txBody>
      </p:sp>
      <p:sp>
        <p:nvSpPr>
          <p:cNvPr id="11" name="円/楕円 10"/>
          <p:cNvSpPr/>
          <p:nvPr/>
        </p:nvSpPr>
        <p:spPr>
          <a:xfrm>
            <a:off x="5508104" y="4139555"/>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830044" y="3997280"/>
            <a:ext cx="1656184" cy="646331"/>
          </a:xfrm>
          <a:prstGeom prst="rect">
            <a:avLst/>
          </a:prstGeom>
          <a:solidFill>
            <a:schemeClr val="bg1">
              <a:alpha val="50000"/>
            </a:schemeClr>
          </a:solidFill>
        </p:spPr>
        <p:txBody>
          <a:bodyPr wrap="square" rtlCol="0" anchor="ctr" anchorCtr="0">
            <a:spAutoFit/>
          </a:bodyPr>
          <a:lstStyle/>
          <a:p>
            <a:pPr algn="ctr"/>
            <a:r>
              <a:rPr lang="en-US" altLang="ja-JP" sz="1800" dirty="0" smtClean="0"/>
              <a:t>Kyauk Myaung</a:t>
            </a:r>
            <a:endParaRPr lang="ja-JP" altLang="en-US" sz="1800" dirty="0" smtClean="0"/>
          </a:p>
          <a:p>
            <a:pPr algn="ctr"/>
            <a:r>
              <a:rPr lang="ja-JP" altLang="en-US" sz="1800" dirty="0" smtClean="0"/>
              <a:t>市場？</a:t>
            </a:r>
            <a:endParaRPr kumimoji="1" lang="ja-JP" altLang="en-US" sz="1800" dirty="0"/>
          </a:p>
        </p:txBody>
      </p:sp>
      <p:sp>
        <p:nvSpPr>
          <p:cNvPr id="13" name="円/楕円 12"/>
          <p:cNvSpPr/>
          <p:nvPr/>
        </p:nvSpPr>
        <p:spPr>
          <a:xfrm>
            <a:off x="6372200" y="2267347"/>
            <a:ext cx="288032" cy="28803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680695" y="1592441"/>
            <a:ext cx="1584176" cy="646331"/>
          </a:xfrm>
          <a:prstGeom prst="rect">
            <a:avLst/>
          </a:prstGeom>
          <a:solidFill>
            <a:schemeClr val="bg1">
              <a:alpha val="50000"/>
            </a:schemeClr>
          </a:solidFill>
        </p:spPr>
        <p:txBody>
          <a:bodyPr wrap="square" rtlCol="0" anchor="ctr" anchorCtr="0">
            <a:spAutoFit/>
          </a:bodyPr>
          <a:lstStyle/>
          <a:p>
            <a:pPr algn="ctr"/>
            <a:r>
              <a:rPr lang="en-US" altLang="ja-JP" sz="1800" dirty="0" smtClean="0"/>
              <a:t>14/15</a:t>
            </a:r>
            <a:r>
              <a:rPr lang="ja-JP" altLang="en-US" sz="1800" dirty="0" smtClean="0"/>
              <a:t>ジャンクション市場？</a:t>
            </a:r>
            <a:endParaRPr kumimoji="1" lang="ja-JP" altLang="en-US" sz="1800" dirty="0"/>
          </a:p>
        </p:txBody>
      </p:sp>
      <p:sp>
        <p:nvSpPr>
          <p:cNvPr id="15" name="テキスト ボックス 14"/>
          <p:cNvSpPr txBox="1"/>
          <p:nvPr/>
        </p:nvSpPr>
        <p:spPr>
          <a:xfrm>
            <a:off x="467544" y="2564904"/>
            <a:ext cx="461665" cy="4032449"/>
          </a:xfrm>
          <a:prstGeom prst="rect">
            <a:avLst/>
          </a:prstGeom>
          <a:noFill/>
        </p:spPr>
        <p:txBody>
          <a:bodyPr vert="eaVert" wrap="square" rtlCol="0">
            <a:spAutoFit/>
          </a:bodyPr>
          <a:lstStyle/>
          <a:p>
            <a:r>
              <a:rPr kumimoji="1" lang="ja-JP" altLang="en-US" sz="1800" dirty="0" smtClean="0"/>
              <a:t>（現地聞き取り調査により報告者作成）</a:t>
            </a:r>
            <a:endParaRPr kumimoji="1" lang="ja-JP"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9A7EEE2-7932-4648-BCA3-622D37B02D22}" type="slidenum">
              <a:rPr lang="en-US" altLang="ja-JP" smtClean="0"/>
              <a:pPr>
                <a:defRPr/>
              </a:pPr>
              <a:t>9</a:t>
            </a:fld>
            <a:endParaRPr lang="en-US" altLang="ja-JP" dirty="0"/>
          </a:p>
        </p:txBody>
      </p:sp>
      <p:sp>
        <p:nvSpPr>
          <p:cNvPr id="3" name="タイトル 2"/>
          <p:cNvSpPr>
            <a:spLocks noGrp="1"/>
          </p:cNvSpPr>
          <p:nvPr>
            <p:ph type="title" idx="4294967295"/>
          </p:nvPr>
        </p:nvSpPr>
        <p:spPr/>
        <p:txBody>
          <a:bodyPr anchor="t">
            <a:normAutofit/>
          </a:bodyPr>
          <a:lstStyle/>
          <a:p>
            <a:r>
              <a:rPr kumimoji="1" lang="ja-JP" altLang="en-US" sz="3600" dirty="0" smtClean="0"/>
              <a:t>ミンイェチョーズワ</a:t>
            </a:r>
            <a:r>
              <a:rPr kumimoji="1" lang="en-US" altLang="ja-JP" sz="3600" dirty="0" smtClean="0"/>
              <a:t>(</a:t>
            </a:r>
            <a:r>
              <a:rPr kumimoji="1" lang="ja-JP" altLang="en-US" sz="3600" dirty="0" smtClean="0"/>
              <a:t>セインジョ</a:t>
            </a:r>
            <a:r>
              <a:rPr kumimoji="1" lang="en-US" altLang="ja-JP" sz="3600" dirty="0" smtClean="0"/>
              <a:t>)</a:t>
            </a:r>
            <a:r>
              <a:rPr kumimoji="1" lang="ja-JP" altLang="en-US" sz="3600" dirty="0" smtClean="0"/>
              <a:t>市場跡地</a:t>
            </a:r>
            <a:endParaRPr kumimoji="1" lang="ja-JP" altLang="en-US" sz="36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340768"/>
            <a:ext cx="7308304" cy="5481228"/>
          </a:xfrm>
          <a:prstGeom prst="rect">
            <a:avLst/>
          </a:prstGeom>
        </p:spPr>
      </p:pic>
      <p:sp>
        <p:nvSpPr>
          <p:cNvPr id="5" name="テキスト ボックス 4"/>
          <p:cNvSpPr txBox="1"/>
          <p:nvPr/>
        </p:nvSpPr>
        <p:spPr>
          <a:xfrm>
            <a:off x="467544" y="5085184"/>
            <a:ext cx="461665" cy="1512168"/>
          </a:xfrm>
          <a:prstGeom prst="rect">
            <a:avLst/>
          </a:prstGeom>
          <a:noFill/>
        </p:spPr>
        <p:txBody>
          <a:bodyPr vert="eaVert" wrap="square" rtlCol="0">
            <a:spAutoFit/>
          </a:bodyPr>
          <a:lstStyle/>
          <a:p>
            <a:r>
              <a:rPr kumimoji="1" lang="ja-JP" altLang="en-US" sz="1800" dirty="0" smtClean="0"/>
              <a:t>（報告者撮影）</a:t>
            </a:r>
            <a:endParaRPr kumimoji="1" lang="ja-JP" altLang="en-US" sz="1800" dirty="0"/>
          </a:p>
        </p:txBody>
      </p:sp>
    </p:spTree>
    <p:extLst>
      <p:ext uri="{BB962C8B-B14F-4D97-AF65-F5344CB8AC3E}">
        <p14:creationId xmlns:p14="http://schemas.microsoft.com/office/powerpoint/2010/main" val="1026073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3895</TotalTime>
  <Words>1578</Words>
  <Application>Microsoft Office PowerPoint</Application>
  <PresentationFormat>画面に合わせる (4:3)</PresentationFormat>
  <Paragraphs>229</Paragraphs>
  <Slides>43</Slides>
  <Notes>2</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リゾート</vt:lpstr>
      <vt:lpstr>PowerPoint プレゼンテーション</vt:lpstr>
      <vt:lpstr>概要</vt:lpstr>
      <vt:lpstr>PowerPoint プレゼンテーション</vt:lpstr>
      <vt:lpstr>PowerPoint プレゼンテーション</vt:lpstr>
      <vt:lpstr>PowerPoint プレゼンテーション</vt:lpstr>
      <vt:lpstr>PowerPoint プレゼンテーション</vt:lpstr>
      <vt:lpstr>中古自動車店舗の集積変遷</vt:lpstr>
      <vt:lpstr>中古自動車店舗の集積現況</vt:lpstr>
      <vt:lpstr>ミンイェチョーズワ(セインジョ)市場跡地</vt:lpstr>
      <vt:lpstr>ハンターワディ路上市場</vt:lpstr>
      <vt:lpstr>ハンターワディ路上市場</vt:lpstr>
      <vt:lpstr>ハンターワディ路上市場</vt:lpstr>
      <vt:lpstr>ハンターワディ市場跡地</vt:lpstr>
      <vt:lpstr>市場概況(ハンターワディ)</vt:lpstr>
      <vt:lpstr>バーター市場</vt:lpstr>
      <vt:lpstr>バーター市場</vt:lpstr>
      <vt:lpstr>バーター市場</vt:lpstr>
      <vt:lpstr>バーター市場</vt:lpstr>
      <vt:lpstr>市場概況(バーター)</vt:lpstr>
      <vt:lpstr>トリミンガラ市場</vt:lpstr>
      <vt:lpstr>トリミンガラ市場</vt:lpstr>
      <vt:lpstr>トリミンガラ市場</vt:lpstr>
      <vt:lpstr>市場概況(トリミンガラ)</vt:lpstr>
      <vt:lpstr>PowerPoint プレゼンテーション</vt:lpstr>
      <vt:lpstr>輸入販売概況</vt:lpstr>
      <vt:lpstr>中古自動車部品店舗の集積現況</vt:lpstr>
      <vt:lpstr>タムウェイ市場</vt:lpstr>
      <vt:lpstr>タムウェイ市場</vt:lpstr>
      <vt:lpstr>タムウェイ市場</vt:lpstr>
      <vt:lpstr>タムウェイ市場(管理事務所)</vt:lpstr>
      <vt:lpstr>PowerPoint プレゼンテーション</vt:lpstr>
      <vt:lpstr>市場概況(タムウェイ)</vt:lpstr>
      <vt:lpstr>ビエナ市場</vt:lpstr>
      <vt:lpstr>ビエナ市場</vt:lpstr>
      <vt:lpstr>ビエナ市場</vt:lpstr>
      <vt:lpstr>ビエナ市場</vt:lpstr>
      <vt:lpstr>ビエナ市場</vt:lpstr>
      <vt:lpstr>ビエナ市場</vt:lpstr>
      <vt:lpstr>ビエナ市場(管理事務所)</vt:lpstr>
      <vt:lpstr>市場概況(ビエナ)</vt:lpstr>
      <vt:lpstr>PowerPoint プレゼンテーション</vt:lpstr>
      <vt:lpstr>輸入販売概況</vt:lpstr>
      <vt:lpstr>PowerPoint プレゼンテーション</vt:lpstr>
    </vt:vector>
  </TitlesOfParts>
  <Company>岡本文科研究所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岡本勝規</dc:creator>
  <cp:lastModifiedBy>塩地</cp:lastModifiedBy>
  <cp:revision>259</cp:revision>
  <cp:lastPrinted>2013-08-30T01:14:46Z</cp:lastPrinted>
  <dcterms:created xsi:type="dcterms:W3CDTF">2007-12-06T15:49:38Z</dcterms:created>
  <dcterms:modified xsi:type="dcterms:W3CDTF">2016-05-03T15:55:37Z</dcterms:modified>
</cp:coreProperties>
</file>